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activeX/activeX1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activeX/activeX13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activeX/activeX9.xml" ContentType="application/vnd.ms-office.activeX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activeX/activeX5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activeX/activeX8.xml" ContentType="application/vnd.ms-office.activeX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activeX/activeX6.xml" ContentType="application/vnd.ms-office.activeX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8" r:id="rId2"/>
    <p:sldId id="259" r:id="rId3"/>
    <p:sldId id="260" r:id="rId4"/>
    <p:sldId id="263" r:id="rId5"/>
    <p:sldId id="266" r:id="rId6"/>
    <p:sldId id="264" r:id="rId7"/>
    <p:sldId id="265" r:id="rId8"/>
    <p:sldId id="267" r:id="rId9"/>
    <p:sldId id="268" r:id="rId10"/>
    <p:sldId id="269" r:id="rId11"/>
    <p:sldId id="271" r:id="rId12"/>
    <p:sldId id="273" r:id="rId13"/>
    <p:sldId id="274" r:id="rId14"/>
    <p:sldId id="275" r:id="rId15"/>
    <p:sldId id="279" r:id="rId16"/>
    <p:sldId id="278" r:id="rId17"/>
    <p:sldId id="276" r:id="rId18"/>
    <p:sldId id="277" r:id="rId19"/>
    <p:sldId id="283" r:id="rId20"/>
    <p:sldId id="282" r:id="rId21"/>
    <p:sldId id="280" r:id="rId22"/>
    <p:sldId id="281" r:id="rId23"/>
    <p:sldId id="287" r:id="rId24"/>
    <p:sldId id="286" r:id="rId25"/>
    <p:sldId id="288" r:id="rId26"/>
    <p:sldId id="284" r:id="rId27"/>
    <p:sldId id="285" r:id="rId28"/>
    <p:sldId id="289" r:id="rId29"/>
    <p:sldId id="290" r:id="rId30"/>
    <p:sldId id="293" r:id="rId31"/>
    <p:sldId id="294" r:id="rId32"/>
    <p:sldId id="295" r:id="rId33"/>
    <p:sldId id="291" r:id="rId34"/>
    <p:sldId id="292" r:id="rId35"/>
    <p:sldId id="296" r:id="rId36"/>
    <p:sldId id="301" r:id="rId37"/>
    <p:sldId id="303" r:id="rId38"/>
    <p:sldId id="302" r:id="rId39"/>
    <p:sldId id="304" r:id="rId40"/>
    <p:sldId id="306" r:id="rId41"/>
    <p:sldId id="307" r:id="rId42"/>
    <p:sldId id="297" r:id="rId43"/>
    <p:sldId id="309" r:id="rId44"/>
    <p:sldId id="310" r:id="rId45"/>
    <p:sldId id="311" r:id="rId46"/>
    <p:sldId id="30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571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6087;1482"/>
  <ax:ocxPr ax:name="FontName" ax:value="Arial"/>
  <ax:ocxPr ax:name="FontHeight" ax:value="285"/>
  <ax:ocxPr ax:name="FontCharSet" ax:value="0"/>
  <ax:ocxPr ax:name="FontPitchAndFamily" ax:value="34"/>
</ax:ocx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2065;1693"/>
  <ax:ocxPr ax:name="FontName" ax:value="Arial"/>
  <ax:ocxPr ax:name="FontHeight" ax:value="285"/>
  <ax:ocxPr ax:name="FontCharSet" ax:value="0"/>
  <ax:ocxPr ax:name="FontPitchAndFamily" ax:value="34"/>
</ax:ocx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6087;1270"/>
  <ax:ocxPr ax:name="FontName" ax:value="Arial"/>
  <ax:ocxPr ax:name="FontHeight" ax:value="285"/>
  <ax:ocxPr ax:name="FontCharSet" ax:value="0"/>
  <ax:ocxPr ax:name="FontPitchAndFamily" ax:value="34"/>
</ax:ocx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6087;1693"/>
  <ax:ocxPr ax:name="FontName" ax:value="Arial"/>
  <ax:ocxPr ax:name="FontHeight" ax:value="285"/>
  <ax:ocxPr ax:name="FontCharSet" ax:value="0"/>
  <ax:ocxPr ax:name="FontPitchAndFamily" ax:value="34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6087;1693"/>
  <ax:ocxPr ax:name="FontName" ax:value="Arial"/>
  <ax:ocxPr ax:name="FontHeight" ax:value="285"/>
  <ax:ocxPr ax:name="FontCharSet" ax:value="0"/>
  <ax:ocxPr ax:name="FontPitchAndFamily" ax:value="34"/>
</ax:ocx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6087;1693"/>
  <ax:ocxPr ax:name="FontName" ax:value="Arial"/>
  <ax:ocxPr ax:name="FontHeight" ax:value="285"/>
  <ax:ocxPr ax:name="FontCharSet" ax:value="0"/>
  <ax:ocxPr ax:name="FontPitchAndFamily" ax:value="34"/>
</ax:ocx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6087;1693"/>
  <ax:ocxPr ax:name="FontName" ax:value="Arial"/>
  <ax:ocxPr ax:name="FontHeight" ax:value="285"/>
  <ax:ocxPr ax:name="FontCharSet" ax:value="0"/>
  <ax:ocxPr ax:name="FontPitchAndFamily" ax:value="34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95;1693"/>
  <ax:ocxPr ax:name="FontName" ax:value="Arial"/>
  <ax:ocxPr ax:name="FontHeight" ax:value="285"/>
  <ax:ocxPr ax:name="FontCharSet" ax:value="0"/>
  <ax:ocxPr ax:name="FontPitchAndFamily" ax:value="34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95;1693"/>
  <ax:ocxPr ax:name="FontName" ax:value="Arial"/>
  <ax:ocxPr ax:name="FontHeight" ax:value="285"/>
  <ax:ocxPr ax:name="FontCharSet" ax:value="0"/>
  <ax:ocxPr ax:name="FontPitchAndFamily" ax:value="34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95;1693"/>
  <ax:ocxPr ax:name="FontName" ax:value="Arial"/>
  <ax:ocxPr ax:name="FontHeight" ax:value="285"/>
  <ax:ocxPr ax:name="FontCharSet" ax:value="0"/>
  <ax:ocxPr ax:name="FontPitchAndFamily" ax:value="34"/>
</ax:ocx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2065;1693"/>
  <ax:ocxPr ax:name="FontName" ax:value="Arial"/>
  <ax:ocxPr ax:name="FontHeight" ax:value="285"/>
  <ax:ocxPr ax:name="FontCharSet" ax:value="0"/>
  <ax:ocxPr ax:name="FontPitchAndFamily" ax:value="34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2065;1693"/>
  <ax:ocxPr ax:name="FontName" ax:value="Arial"/>
  <ax:ocxPr ax:name="FontHeight" ax:value="285"/>
  <ax:ocxPr ax:name="FontCharSet" ax:value="0"/>
  <ax:ocxPr ax:name="FontPitchAndFamily" ax:value="34"/>
</ax:ocx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2065;1693"/>
  <ax:ocxPr ax:name="FontName" ax:value="Arial"/>
  <ax:ocxPr ax:name="FontHeight" ax:value="285"/>
  <ax:ocxPr ax:name="FontCharSet" ax:value="0"/>
  <ax:ocxPr ax:name="FontPitchAndFamily" ax:value="34"/>
</ax:ocx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2065;1693"/>
  <ax:ocxPr ax:name="FontName" ax:value="Arial"/>
  <ax:ocxPr ax:name="FontHeight" ax:value="285"/>
  <ax:ocxPr ax:name="FontCharSet" ax:value="0"/>
  <ax:ocxPr ax:name="FontPitchAndFamily" ax:value="34"/>
</ax:ocx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2065;1693"/>
  <ax:ocxPr ax:name="FontName" ax:value="Arial"/>
  <ax:ocxPr ax:name="FontHeight" ax:value="285"/>
  <ax:ocxPr ax:name="FontCharSet" ax:value="0"/>
  <ax:ocxPr ax:name="FontPitchAndFamily" ax:value="34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5D4B8-BD6E-4442-BC0F-16F29FC79248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85E30-F9B6-490E-B03F-B779E0E0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A05CF-970A-4949-A975-2A4BAEB4D64C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AAEC2-BF5E-4110-A938-63609E04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AEC2-BF5E-4110-A938-63609E045D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AEC2-BF5E-4110-A938-63609E045D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AEC2-BF5E-4110-A938-63609E045D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AEC2-BF5E-4110-A938-63609E045DC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AEC2-BF5E-4110-A938-63609E045DC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AEC2-BF5E-4110-A938-63609E045DC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29E7-1AC8-4B29-9960-71672AD0D55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FBD9-FC56-42AC-A6EA-DEF9F4BCA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filmmakermagazine.com/blog/uploaded_images/451px-Salvador_Dali_NYWTS-732433.jpg&amp;imgrefurl=http://www.filmmakermagazine.com/blog/2007/09/gala-dali.php&amp;usg=__dT-yuPFfc1GvXMp4S2rFWjXm64I=&amp;h=599&amp;w=451&amp;sz=47&amp;hl=en&amp;start=18&amp;um=1&amp;tbnid=czpKcA09y-n-nM:&amp;tbnh=135&amp;tbnw=102&amp;prev=/images?q=dali&amp;hl=en&amp;safe=active&amp;um=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www.fbuch.com/images/DiegotoIrene3_b.JPG&amp;imgrefurl=http://www.fbuch.com/diego.htm&amp;usg=___cRlhOLdxEi9vwVK4QoQGekDeTc=&amp;h=656&amp;w=467&amp;sz=30&amp;hl=en&amp;start=5&amp;um=1&amp;tbnid=CISOC2_Cg1lrFM:&amp;tbnh=138&amp;tbnw=98&amp;prev=/images?q=diego+rivera&amp;hl=en&amp;safe=active&amp;um=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images.google.com/imgres?imgurl=http://www.famedpeople.com/pictures/Joan-Miro.JPG&amp;imgrefurl=http://www.famedpeople.com/&amp;usg=__kalOWlsOISz-d4VHc3tn3S9R6hA=&amp;h=477&amp;w=376&amp;sz=42&amp;hl=en&amp;start=16&amp;um=1&amp;tbnid=IaB8bzBVMFNcyM:&amp;tbnh=129&amp;tbnw=102&amp;prev=/images?q=miro+joan&amp;hl=en&amp;safe=active&amp;um=1" TargetMode="External"/><Relationship Id="rId4" Type="http://schemas.openxmlformats.org/officeDocument/2006/relationships/hyperlink" Target="http://images.google.com/imgres?imgurl=http://www-cvr.ai.uiuc.edu/~slazebni/personal_page/scrapbook/paintings/young_frida.jpg&amp;imgrefurl=http://www-cvr.ai.uiuc.edu/~slazebni/personal_page/scrapbook/kahlo.html&amp;usg=__WzjJEqxSCZJeDgevWzvOI2RJess=&amp;h=500&amp;w=375&amp;sz=132&amp;hl=en&amp;start=18&amp;um=1&amp;tbnid=uZm4rW5Gc9AdoM:&amp;tbnh=130&amp;tbnw=98&amp;prev=/images?q=frida&amp;hl=en&amp;safe=active&amp;um=1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7.xml"/><Relationship Id="rId7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12" Type="http://schemas.openxmlformats.org/officeDocument/2006/relationships/slide" Target="slide28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slide" Target="slide18.xml"/><Relationship Id="rId5" Type="http://schemas.openxmlformats.org/officeDocument/2006/relationships/hyperlink" Target="http://images.google.com/imgres?imgurl=http://www.filmmakermagazine.com/blog/uploaded_images/451px-Salvador_Dali_NYWTS-732433.jpg&amp;imgrefurl=http://www.filmmakermagazine.com/blog/2007/09/gala-dali.php&amp;usg=__dT-yuPFfc1GvXMp4S2rFWjXm64I=&amp;h=599&amp;w=451&amp;sz=47&amp;hl=en&amp;start=18&amp;um=1&amp;tbnid=czpKcA09y-n-nM:&amp;tbnh=135&amp;tbnw=102&amp;prev=/images?q=dali&amp;hl=en&amp;safe=active&amp;um=1" TargetMode="External"/><Relationship Id="rId10" Type="http://schemas.openxmlformats.org/officeDocument/2006/relationships/slide" Target="slide14.xml"/><Relationship Id="rId4" Type="http://schemas.openxmlformats.org/officeDocument/2006/relationships/image" Target="../media/image9.jpeg"/><Relationship Id="rId9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filmmakermagazine.com/blog/uploaded_images/451px-Salvador_Dali_NYWTS-732433.jpg&amp;imgrefurl=http://www.filmmakermagazine.com/blog/2007/09/gala-dali.php&amp;usg=__dT-yuPFfc1GvXMp4S2rFWjXm64I=&amp;h=599&amp;w=451&amp;sz=47&amp;hl=en&amp;start=18&amp;um=1&amp;tbnid=czpKcA09y-n-nM:&amp;tbnh=135&amp;tbnw=102&amp;prev=/images?q=dali&amp;hl=en&amp;safe=active&amp;um=1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4.jpeg"/><Relationship Id="rId7" Type="http://schemas.openxmlformats.org/officeDocument/2006/relationships/slide" Target="slide18.xml"/><Relationship Id="rId2" Type="http://schemas.openxmlformats.org/officeDocument/2006/relationships/hyperlink" Target="http://images.google.com/imgres?imgurl=http://www.filmmakermagazine.com/blog/uploaded_images/451px-Salvador_Dali_NYWTS-732433.jpg&amp;imgrefurl=http://www.filmmakermagazine.com/blog/2007/09/gala-dali.php&amp;usg=__dT-yuPFfc1GvXMp4S2rFWjXm64I=&amp;h=599&amp;w=451&amp;sz=47&amp;hl=en&amp;start=18&amp;um=1&amp;tbnid=czpKcA09y-n-nM:&amp;tbnh=135&amp;tbnw=102&amp;prev=/images?q=dali&amp;hl=en&amp;safe=active&amp;um=1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control" Target="../activeX/activeX3.xml"/><Relationship Id="rId7" Type="http://schemas.openxmlformats.org/officeDocument/2006/relationships/image" Target="../media/image4.jpeg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hyperlink" Target="http://images.google.com/imgres?imgurl=http://www.filmmakermagazine.com/blog/uploaded_images/451px-Salvador_Dali_NYWTS-732433.jpg&amp;imgrefurl=http://www.filmmakermagazine.com/blog/2007/09/gala-dali.php&amp;usg=__dT-yuPFfc1GvXMp4S2rFWjXm64I=&amp;h=599&amp;w=451&amp;sz=47&amp;hl=en&amp;start=18&amp;um=1&amp;tbnid=czpKcA09y-n-nM:&amp;tbnh=135&amp;tbnw=102&amp;prev=/images?q=dali&amp;hl=en&amp;safe=active&amp;um=1" TargetMode="External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4.xml"/><Relationship Id="rId9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3" Type="http://schemas.openxmlformats.org/officeDocument/2006/relationships/control" Target="../activeX/activeX6.xml"/><Relationship Id="rId7" Type="http://schemas.openxmlformats.org/officeDocument/2006/relationships/image" Target="../media/image1.jpeg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3.vml"/><Relationship Id="rId6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7.xml"/><Relationship Id="rId9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22.xml"/><Relationship Id="rId2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youtube.com/watch?v=uTBZxxLR4Yw" TargetMode="External"/><Relationship Id="rId3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7" Type="http://schemas.openxmlformats.org/officeDocument/2006/relationships/hyperlink" Target="http://www.arteespana.com/joanmiro.htm" TargetMode="External"/><Relationship Id="rId12" Type="http://schemas.openxmlformats.org/officeDocument/2006/relationships/hyperlink" Target="http://www.youtube.com/watch?v=6lG2JDokmT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hyperlink" Target="http://www.youtube.com/watch?v=zXLi9QKaPU4" TargetMode="External"/><Relationship Id="rId5" Type="http://schemas.openxmlformats.org/officeDocument/2006/relationships/hyperlink" Target="http://www.members.tripod.com/Lizard_CR/dali/HOME.htm" TargetMode="External"/><Relationship Id="rId10" Type="http://schemas.openxmlformats.org/officeDocument/2006/relationships/hyperlink" Target="http://www.abcgallery.com/P/picasso/picasso-4.html" TargetMode="External"/><Relationship Id="rId4" Type="http://schemas.openxmlformats.org/officeDocument/2006/relationships/image" Target="../media/image1.jpeg"/><Relationship Id="rId9" Type="http://schemas.openxmlformats.org/officeDocument/2006/relationships/hyperlink" Target="http://www.spanisharts.com/history/del_impres_s.XX/arte_sXX/vanguardias1/cubismo_picasso.html" TargetMode="External"/><Relationship Id="rId1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control" Target="../activeX/activeX9.xml"/><Relationship Id="rId7" Type="http://schemas.openxmlformats.org/officeDocument/2006/relationships/image" Target="../media/image5.jpeg"/><Relationship Id="rId2" Type="http://schemas.openxmlformats.org/officeDocument/2006/relationships/control" Target="../activeX/activeX8.xml"/><Relationship Id="rId1" Type="http://schemas.openxmlformats.org/officeDocument/2006/relationships/vmlDrawing" Target="../drawings/vmlDrawing4.vml"/><Relationship Id="rId6" Type="http://schemas.openxmlformats.org/officeDocument/2006/relationships/hyperlink" Target="http://www.arteespana.com/joanmiro.htm" TargetMode="External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10.xml"/><Relationship Id="rId9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3.xml"/><Relationship Id="rId2" Type="http://schemas.openxmlformats.org/officeDocument/2006/relationships/hyperlink" Target="http://www.arteespana.com/joanmiro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29.xml"/><Relationship Id="rId4" Type="http://schemas.openxmlformats.org/officeDocument/2006/relationships/image" Target="../media/image10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eespana.com/joanmiro.htm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8.xml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12" Type="http://schemas.openxmlformats.org/officeDocument/2006/relationships/slide" Target="slide29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5.vml"/><Relationship Id="rId6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11" Type="http://schemas.openxmlformats.org/officeDocument/2006/relationships/slide" Target="slide30.xml"/><Relationship Id="rId5" Type="http://schemas.openxmlformats.org/officeDocument/2006/relationships/image" Target="../media/image5.jpeg"/><Relationship Id="rId10" Type="http://schemas.openxmlformats.org/officeDocument/2006/relationships/slide" Target="slide27.xml"/><Relationship Id="rId4" Type="http://schemas.openxmlformats.org/officeDocument/2006/relationships/hyperlink" Target="http://www.arteespana.com/joanmiro.htm" TargetMode="External"/><Relationship Id="rId9" Type="http://schemas.openxmlformats.org/officeDocument/2006/relationships/slide" Target="slide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12" Type="http://schemas.openxmlformats.org/officeDocument/2006/relationships/slide" Target="slide33.xml"/><Relationship Id="rId2" Type="http://schemas.openxmlformats.org/officeDocument/2006/relationships/control" Target="../activeX/activeX12.xml"/><Relationship Id="rId1" Type="http://schemas.openxmlformats.org/officeDocument/2006/relationships/vmlDrawing" Target="../drawings/vmlDrawing6.vml"/><Relationship Id="rId6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11" Type="http://schemas.openxmlformats.org/officeDocument/2006/relationships/slide" Target="slide18.xml"/><Relationship Id="rId5" Type="http://schemas.openxmlformats.org/officeDocument/2006/relationships/image" Target="../media/image4.jpeg"/><Relationship Id="rId10" Type="http://schemas.openxmlformats.org/officeDocument/2006/relationships/slide" Target="slide32.xml"/><Relationship Id="rId4" Type="http://schemas.openxmlformats.org/officeDocument/2006/relationships/hyperlink" Target="http://images.google.com/imgres?imgurl=http://www.filmmakermagazine.com/blog/uploaded_images/451px-Salvador_Dali_NYWTS-732433.jpg&amp;imgrefurl=http://www.filmmakermagazine.com/blog/2007/09/gala-dali.php&amp;usg=__dT-yuPFfc1GvXMp4S2rFWjXm64I=&amp;h=599&amp;w=451&amp;sz=47&amp;hl=en&amp;start=18&amp;um=1&amp;tbnid=czpKcA09y-n-nM:&amp;tbnh=135&amp;tbnw=102&amp;prev=/images?q=dali&amp;hl=en&amp;safe=active&amp;um=1" TargetMode="External"/><Relationship Id="rId9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13" Type="http://schemas.openxmlformats.org/officeDocument/2006/relationships/slide" Target="slide8.xml"/><Relationship Id="rId18" Type="http://schemas.openxmlformats.org/officeDocument/2006/relationships/image" Target="../media/image7.png"/><Relationship Id="rId3" Type="http://schemas.openxmlformats.org/officeDocument/2006/relationships/audio" Target="file:///\\FMFS1\HS%20Staff%20Home\Egiacona\icc%20ppt%20sounds\no%20la%20soporto%2020.mp3" TargetMode="External"/><Relationship Id="rId7" Type="http://schemas.openxmlformats.org/officeDocument/2006/relationships/slideLayout" Target="../slideLayouts/slideLayout6.xml"/><Relationship Id="rId12" Type="http://schemas.openxmlformats.org/officeDocument/2006/relationships/slide" Target="slide7.xml"/><Relationship Id="rId17" Type="http://schemas.openxmlformats.org/officeDocument/2006/relationships/image" Target="../media/image6.png"/><Relationship Id="rId2" Type="http://schemas.openxmlformats.org/officeDocument/2006/relationships/audio" Target="file:///\\FMFS1\HS%20Staff%20Home\Egiacona\icc%20ppt%20sounds\que%20opinas%20de%2020.mp3" TargetMode="External"/><Relationship Id="rId16" Type="http://schemas.openxmlformats.org/officeDocument/2006/relationships/audio" Target="../media/audio1.wav"/><Relationship Id="rId1" Type="http://schemas.openxmlformats.org/officeDocument/2006/relationships/audio" Target="file:///\\FMFS1\HS%20Staff%20Home\Egiacona\icc%20ppt%20sounds\que%20te%20parece%2020.mp3" TargetMode="External"/><Relationship Id="rId6" Type="http://schemas.openxmlformats.org/officeDocument/2006/relationships/audio" Target="file:///\\FMFS1\HS%20Staff%20Home\Egiacona\icc%20ppt%20sounds\a%20decir%20verdad%2020.mp3" TargetMode="External"/><Relationship Id="rId11" Type="http://schemas.openxmlformats.org/officeDocument/2006/relationships/slide" Target="slide9.xml"/><Relationship Id="rId5" Type="http://schemas.openxmlformats.org/officeDocument/2006/relationships/audio" Target="file:///\\FMFS1\HS%20Staff%20Home\Egiacona\icc%20ppt%20sounds\la%20encuentro%20muy%20original%2020.mp3" TargetMode="External"/><Relationship Id="rId15" Type="http://schemas.openxmlformats.org/officeDocument/2006/relationships/slide" Target="slide10.xml"/><Relationship Id="rId10" Type="http://schemas.openxmlformats.org/officeDocument/2006/relationships/slide" Target="slide6.xml"/><Relationship Id="rId4" Type="http://schemas.openxmlformats.org/officeDocument/2006/relationships/audio" Target="file:///\\FMFS1\HS%20Staff%20Home\Egiacona\icc%20ppt%20sounds\me%20deja%20frio%2020.mp3" TargetMode="External"/><Relationship Id="rId9" Type="http://schemas.openxmlformats.org/officeDocument/2006/relationships/slide" Target="slide5.xml"/><Relationship Id="rId14" Type="http://schemas.openxmlformats.org/officeDocument/2006/relationships/slide" Target="slide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jpeg"/><Relationship Id="rId12" Type="http://schemas.openxmlformats.org/officeDocument/2006/relationships/slide" Target="slide34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7.vml"/><Relationship Id="rId6" Type="http://schemas.openxmlformats.org/officeDocument/2006/relationships/hyperlink" Target="http://www.arteespana.com/joanmiro.htm" TargetMode="External"/><Relationship Id="rId11" Type="http://schemas.openxmlformats.org/officeDocument/2006/relationships/slide" Target="slide18.xml"/><Relationship Id="rId5" Type="http://schemas.openxmlformats.org/officeDocument/2006/relationships/image" Target="../media/image4.jpeg"/><Relationship Id="rId10" Type="http://schemas.openxmlformats.org/officeDocument/2006/relationships/slide" Target="slide40.xml"/><Relationship Id="rId4" Type="http://schemas.openxmlformats.org/officeDocument/2006/relationships/hyperlink" Target="http://images.google.com/imgres?imgurl=http://www.filmmakermagazine.com/blog/uploaded_images/451px-Salvador_Dali_NYWTS-732433.jpg&amp;imgrefurl=http://www.filmmakermagazine.com/blog/2007/09/gala-dali.php&amp;usg=__dT-yuPFfc1GvXMp4S2rFWjXm64I=&amp;h=599&amp;w=451&amp;sz=47&amp;hl=en&amp;start=18&amp;um=1&amp;tbnid=czpKcA09y-n-nM:&amp;tbnh=135&amp;tbnw=102&amp;prev=/images?q=dali&amp;hl=en&amp;safe=active&amp;um=1" TargetMode="External"/><Relationship Id="rId9" Type="http://schemas.openxmlformats.org/officeDocument/2006/relationships/slide" Target="slide3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12" Type="http://schemas.openxmlformats.org/officeDocument/2006/relationships/slide" Target="slide35.xml"/><Relationship Id="rId2" Type="http://schemas.openxmlformats.org/officeDocument/2006/relationships/control" Target="../activeX/activeX14.xml"/><Relationship Id="rId1" Type="http://schemas.openxmlformats.org/officeDocument/2006/relationships/vmlDrawing" Target="../drawings/vmlDrawing8.vml"/><Relationship Id="rId6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11" Type="http://schemas.openxmlformats.org/officeDocument/2006/relationships/slide" Target="slide18.xml"/><Relationship Id="rId5" Type="http://schemas.openxmlformats.org/officeDocument/2006/relationships/image" Target="../media/image5.jpeg"/><Relationship Id="rId10" Type="http://schemas.openxmlformats.org/officeDocument/2006/relationships/slide" Target="slide39.xml"/><Relationship Id="rId4" Type="http://schemas.openxmlformats.org/officeDocument/2006/relationships/hyperlink" Target="http://www.arteespana.com/joanmiro.htm" TargetMode="External"/><Relationship Id="rId9" Type="http://schemas.openxmlformats.org/officeDocument/2006/relationships/slide" Target="slide3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jpeg"/><Relationship Id="rId2" Type="http://schemas.openxmlformats.org/officeDocument/2006/relationships/control" Target="../activeX/activeX15.xml"/><Relationship Id="rId1" Type="http://schemas.openxmlformats.org/officeDocument/2006/relationships/vmlDrawing" Target="../drawings/vmlDrawing9.vml"/><Relationship Id="rId6" Type="http://schemas.openxmlformats.org/officeDocument/2006/relationships/hyperlink" Target="http://images.google.com/imgres?imgurl=http://www.filmmakermagazine.com/blog/uploaded_images/451px-Salvador_Dali_NYWTS-732433.jpg&amp;imgrefurl=http://www.filmmakermagazine.com/blog/2007/09/gala-dali.php&amp;usg=__dT-yuPFfc1GvXMp4S2rFWjXm64I=&amp;h=599&amp;w=451&amp;sz=47&amp;hl=en&amp;start=18&amp;um=1&amp;tbnid=czpKcA09y-n-nM:&amp;tbnh=135&amp;tbnw=102&amp;prev=/images?q=dali&amp;hl=en&amp;safe=active&amp;um=1" TargetMode="External"/><Relationship Id="rId11" Type="http://schemas.openxmlformats.org/officeDocument/2006/relationships/slide" Target="slide42.xml"/><Relationship Id="rId5" Type="http://schemas.openxmlformats.org/officeDocument/2006/relationships/image" Target="../media/image1.jpeg"/><Relationship Id="rId10" Type="http://schemas.openxmlformats.org/officeDocument/2006/relationships/slide" Target="slide41.xml"/><Relationship Id="rId4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9" Type="http://schemas.openxmlformats.org/officeDocument/2006/relationships/slide" Target="slide3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eespana.com/joanmiro.htm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slide" Target="slide3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filmmakermagazine.com/blog/uploaded_images/451px-Salvador_Dali_NYWTS-732433.jpg&amp;imgrefurl=http://www.filmmakermagazine.com/blog/2007/09/gala-dali.php&amp;usg=__dT-yuPFfc1GvXMp4S2rFWjXm64I=&amp;h=599&amp;w=451&amp;sz=47&amp;hl=en&amp;start=18&amp;um=1&amp;tbnid=czpKcA09y-n-nM:&amp;tbnh=135&amp;tbnw=102&amp;prev=/images?q=dali&amp;hl=en&amp;safe=active&amp;um=1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33.xml"/><Relationship Id="rId4" Type="http://schemas.openxmlformats.org/officeDocument/2006/relationships/image" Target="../media/image10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42.xml"/><Relationship Id="rId4" Type="http://schemas.openxmlformats.org/officeDocument/2006/relationships/image" Target="../media/image10.gi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rteespana.com/joanmiro.htm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m/imgres?imgurl=http://www.filmmakermagazine.com/blog/uploaded_images/451px-Salvador_Dali_NYWTS-732433.jpg&amp;imgrefurl=http://www.filmmakermagazine.com/blog/2007/09/gala-dali.php&amp;usg=__dT-yuPFfc1GvXMp4S2rFWjXm64I=&amp;h=599&amp;w=451&amp;sz=47&amp;hl=en&amp;start=18&amp;um=1&amp;tbnid=czpKcA09y-n-nM:&amp;tbnh=135&amp;tbnw=102&amp;prev=/images?q=dali&amp;hl=en&amp;safe=active&amp;um=1" TargetMode="External"/><Relationship Id="rId9" Type="http://schemas.openxmlformats.org/officeDocument/2006/relationships/slide" Target="slide1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youtube.com/watch?v=uTBZxxLR4Yw" TargetMode="External"/><Relationship Id="rId3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7" Type="http://schemas.openxmlformats.org/officeDocument/2006/relationships/hyperlink" Target="http://www.arteespana.com/joanmiro.htm" TargetMode="External"/><Relationship Id="rId12" Type="http://schemas.openxmlformats.org/officeDocument/2006/relationships/hyperlink" Target="http://www.youtube.com/watch?v=6lG2JDokmT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hyperlink" Target="http://www.youtube.com/watch?v=zXLi9QKaPU4" TargetMode="External"/><Relationship Id="rId5" Type="http://schemas.openxmlformats.org/officeDocument/2006/relationships/hyperlink" Target="http://www.members.tripod.com/Lizard_CR/dali/HOME.htm" TargetMode="External"/><Relationship Id="rId10" Type="http://schemas.openxmlformats.org/officeDocument/2006/relationships/hyperlink" Target="http://www.abcgallery.com/P/picasso/picasso-4.html" TargetMode="External"/><Relationship Id="rId4" Type="http://schemas.openxmlformats.org/officeDocument/2006/relationships/image" Target="../media/image1.jpeg"/><Relationship Id="rId9" Type="http://schemas.openxmlformats.org/officeDocument/2006/relationships/hyperlink" Target="http://www.spanisharts.com/history/del_impres_s.XX/arte_sXX/vanguardias1/cubismo_picasso.html" TargetMode="External"/><Relationship Id="rId14" Type="http://schemas.openxmlformats.org/officeDocument/2006/relationships/slide" Target="slide1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youtube.com/watch?v=uTBZxxLR4Yw" TargetMode="External"/><Relationship Id="rId3" Type="http://schemas.openxmlformats.org/officeDocument/2006/relationships/hyperlink" Target="http://images.google.com/imgres?imgurl=http://www.artquotes.net/masters/picasso/picasso_selfport1907.jpg&amp;imgrefurl=http://www.artquotes.net/masters/picasso/pablo_selfport1907.htm&amp;usg=__NlsQdMkCLZqtQG_KRKEUVX_5a6A=&amp;h=600&amp;w=468&amp;sz=112&amp;hl=en&amp;start=2&amp;um=1&amp;tbnid=2TbVFVZXZbE-xM:&amp;tbnh=135&amp;tbnw=105&amp;prev=/images?q=picasso&amp;hl=en&amp;safe=active&amp;um=1" TargetMode="External"/><Relationship Id="rId7" Type="http://schemas.openxmlformats.org/officeDocument/2006/relationships/hyperlink" Target="http://www.arteespana.com/joanmiro.htm" TargetMode="External"/><Relationship Id="rId12" Type="http://schemas.openxmlformats.org/officeDocument/2006/relationships/hyperlink" Target="http://www.youtube.com/watch?v=6lG2JDokmT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hyperlink" Target="http://www.youtube.com/watch?v=zXLi9QKaPU4" TargetMode="External"/><Relationship Id="rId5" Type="http://schemas.openxmlformats.org/officeDocument/2006/relationships/hyperlink" Target="http://www.members.tripod.com/Lizard_CR/dali/HOME.htm" TargetMode="External"/><Relationship Id="rId10" Type="http://schemas.openxmlformats.org/officeDocument/2006/relationships/hyperlink" Target="http://www.abcgallery.com/P/picasso/picasso-4.html" TargetMode="External"/><Relationship Id="rId4" Type="http://schemas.openxmlformats.org/officeDocument/2006/relationships/image" Target="../media/image1.jpeg"/><Relationship Id="rId9" Type="http://schemas.openxmlformats.org/officeDocument/2006/relationships/hyperlink" Target="http://www.spanisharts.com/history/del_impres_s.XX/arte_sXX/vanguardias1/cubismo_picasso.html" TargetMode="External"/><Relationship Id="rId14" Type="http://schemas.openxmlformats.org/officeDocument/2006/relationships/slide" Target="slide2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57200" y="1524000"/>
            <a:ext cx="9982200" cy="2438400"/>
          </a:xfrm>
          <a:solidFill>
            <a:srgbClr val="92D050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es-ES" sz="5400" dirty="0" smtClean="0">
                <a:solidFill>
                  <a:srgbClr val="C00000"/>
                </a:solidFill>
                <a:latin typeface="Algerian" pitchFamily="82" charset="0"/>
              </a:rPr>
              <a:t>Los Artistas Famosos del Mundo Hispanohablante</a:t>
            </a:r>
            <a:endParaRPr lang="en-US" sz="5400" b="1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12" name="Picture 2" descr="http://t1.gstatic.com/images?q=tbn:2TbVFVZXZbE-xM:http://www.artquotes.net/masters/picasso/picasso_selfport19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1945341" cy="2057400"/>
          </a:xfrm>
          <a:prstGeom prst="rect">
            <a:avLst/>
          </a:prstGeom>
          <a:noFill/>
        </p:spPr>
      </p:pic>
      <p:pic>
        <p:nvPicPr>
          <p:cNvPr id="13" name="Picture 4" descr="http://t0.gstatic.com/images?q=tbn:uZm4rW5Gc9AdoM:http://www-cvr.ai.uiuc.edu/~slazebni/personal_page/scrapbook/paintings/young_frid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810000"/>
            <a:ext cx="2286000" cy="2590800"/>
          </a:xfrm>
          <a:prstGeom prst="rect">
            <a:avLst/>
          </a:prstGeom>
          <a:noFill/>
        </p:spPr>
      </p:pic>
      <p:pic>
        <p:nvPicPr>
          <p:cNvPr id="14" name="Picture 6" descr="http://t2.gstatic.com/images?q=tbn:CISOC2_Cg1lrFM:http://www.fbuch.com/images/DiegotoIrene3_b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3525804"/>
            <a:ext cx="2057400" cy="2897158"/>
          </a:xfrm>
          <a:prstGeom prst="rect">
            <a:avLst/>
          </a:prstGeom>
          <a:noFill/>
        </p:spPr>
      </p:pic>
      <p:pic>
        <p:nvPicPr>
          <p:cNvPr id="15" name="Picture 8" descr="http://t2.gstatic.com/images?q=tbn:czpKcA09y-n-nM:http://www.filmmakermagazine.com/blog/uploaded_images/451px-Salvador_Dali_NYWTS-732433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0" y="3733800"/>
            <a:ext cx="1828800" cy="2286000"/>
          </a:xfrm>
          <a:prstGeom prst="rect">
            <a:avLst/>
          </a:prstGeom>
          <a:noFill/>
        </p:spPr>
      </p:pic>
      <p:pic>
        <p:nvPicPr>
          <p:cNvPr id="17" name="Picture 12" descr="http://t0.gstatic.com/images?q=tbn:IaB8bzBVMFNcyM:http://www.famedpeople.com/pictures/Joan-Mir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53000" y="0"/>
            <a:ext cx="18288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B_Image" descr="10293513_Landscape with Butterflies">
            <a:hlinkClick r:id="" tooltip="Close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17220"/>
            <a:ext cx="5800725" cy="464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ttp://t2.gstatic.com/images?q=tbn:czpKcA09y-n-nM:http://www.filmmakermagazine.com/blog/uploaded_images/451px-Salvador_Dali_NYWTS-732433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1828800"/>
            <a:ext cx="1905000" cy="2286000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2TbVFVZXZbE-xM:http://www.artquotes.net/masters/picasso/picasso_selfport1907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2200" y="4343400"/>
            <a:ext cx="1945341" cy="2057400"/>
          </a:xfrm>
          <a:prstGeom prst="rect">
            <a:avLst/>
          </a:prstGeom>
          <a:noFill/>
        </p:spPr>
      </p:pic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229600" y="2743200"/>
            <a:ext cx="5334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1200" y="228600"/>
            <a:ext cx="3048000" cy="1371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¿</a:t>
            </a:r>
            <a:r>
              <a:rPr lang="en-US" sz="2400" b="1" dirty="0" err="1" smtClean="0">
                <a:solidFill>
                  <a:schemeClr val="bg1"/>
                </a:solidFill>
              </a:rPr>
              <a:t>Por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quién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fue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hecho</a:t>
            </a:r>
            <a:r>
              <a:rPr lang="en-US" sz="2400" b="1" dirty="0" smtClean="0">
                <a:solidFill>
                  <a:schemeClr val="bg1"/>
                </a:solidFill>
              </a:rPr>
              <a:t> la </a:t>
            </a:r>
            <a:r>
              <a:rPr lang="en-US" sz="2400" b="1" dirty="0" err="1" smtClean="0">
                <a:solidFill>
                  <a:schemeClr val="bg1"/>
                </a:solidFill>
              </a:rPr>
              <a:t>pintura</a:t>
            </a:r>
            <a:r>
              <a:rPr lang="en-US" sz="2400" b="1" dirty="0" smtClean="0">
                <a:solidFill>
                  <a:schemeClr val="bg1"/>
                </a:solidFill>
              </a:rPr>
              <a:t>?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304800"/>
            <a:ext cx="50292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¿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qué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opinas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?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Escríbalo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por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abajo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13" name="Action Button: Home 12">
            <a:hlinkClick r:id="rId9" action="ppaction://hlinksldjump" highlightClick="1"/>
          </p:cNvPr>
          <p:cNvSpPr/>
          <p:nvPr/>
        </p:nvSpPr>
        <p:spPr>
          <a:xfrm>
            <a:off x="4572000" y="5334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Forward or Next 13">
            <a:hlinkClick r:id="rId10" action="ppaction://hlinksldjump" highlightClick="1"/>
          </p:cNvPr>
          <p:cNvSpPr/>
          <p:nvPr/>
        </p:nvSpPr>
        <p:spPr>
          <a:xfrm>
            <a:off x="8229600" y="4648200"/>
            <a:ext cx="6096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>
            <a:hlinkClick r:id="rId11" action="ppaction://hlinksldjump"/>
          </p:cNvPr>
          <p:cNvSpPr/>
          <p:nvPr/>
        </p:nvSpPr>
        <p:spPr>
          <a:xfrm>
            <a:off x="6248400" y="6172200"/>
            <a:ext cx="2438400" cy="6858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hlinkClick r:id="rId12" action="ppaction://hlinksldjump"/>
              </a:rPr>
              <a:t>SIGUIENTE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controls>
      <p:control spid="2049" name="TextBox1" r:id="rId2" imgW="5791320" imgH="533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t2.gstatic.com/images?q=tbn:czpKcA09y-n-nM:http://www.filmmakermagazine.com/blog/uploaded_images/451px-Salvador_Dali_NYWTS-73243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667000"/>
            <a:ext cx="3962400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ounded Rectangular Callout 2"/>
          <p:cNvSpPr/>
          <p:nvPr/>
        </p:nvSpPr>
        <p:spPr>
          <a:xfrm>
            <a:off x="0" y="0"/>
            <a:ext cx="8305800" cy="2438400"/>
          </a:xfrm>
          <a:prstGeom prst="wedgeRoundRectCallout">
            <a:avLst>
              <a:gd name="adj1" fmla="val -7609"/>
              <a:gd name="adj2" fmla="val 12766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¡</a:t>
            </a:r>
            <a:r>
              <a:rPr lang="en-US" sz="4800" b="1" dirty="0" err="1" smtClean="0">
                <a:solidFill>
                  <a:srgbClr val="C00000"/>
                </a:solidFill>
              </a:rPr>
              <a:t>Sí</a:t>
            </a:r>
            <a:r>
              <a:rPr lang="en-US" sz="4800" b="1" dirty="0" smtClean="0">
                <a:solidFill>
                  <a:srgbClr val="C00000"/>
                </a:solidFill>
              </a:rPr>
              <a:t>, BIEN HECHO!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SALVADOR </a:t>
            </a:r>
            <a:r>
              <a:rPr lang="en-US" sz="4800" b="1" dirty="0" err="1" smtClean="0">
                <a:solidFill>
                  <a:srgbClr val="C00000"/>
                </a:solidFill>
              </a:rPr>
              <a:t>DALĺ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-914400"/>
            <a:ext cx="259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Action Button: Back or Previous 6">
            <a:hlinkClick r:id="rId5" action="ppaction://hlinksldjump" highlightClick="1"/>
          </p:cNvPr>
          <p:cNvSpPr/>
          <p:nvPr/>
        </p:nvSpPr>
        <p:spPr>
          <a:xfrm>
            <a:off x="762000" y="6019800"/>
            <a:ext cx="19812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8600"/>
            <a:ext cx="7543800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lgerian" pitchFamily="82" charset="0"/>
              </a:rPr>
              <a:t>Adivina</a:t>
            </a:r>
            <a:r>
              <a:rPr lang="en-US" sz="5400" dirty="0" smtClean="0">
                <a:solidFill>
                  <a:schemeClr val="bg1"/>
                </a:solidFill>
                <a:latin typeface="Algerian" pitchFamily="82" charset="0"/>
              </a:rPr>
              <a:t> ¿</a:t>
            </a:r>
            <a:r>
              <a:rPr lang="en-US" sz="5400" dirty="0" err="1" smtClean="0">
                <a:solidFill>
                  <a:schemeClr val="bg1"/>
                </a:solidFill>
                <a:latin typeface="Algerian" pitchFamily="82" charset="0"/>
              </a:rPr>
              <a:t>Quién</a:t>
            </a:r>
            <a:r>
              <a:rPr lang="en-US" sz="5400" dirty="0" smtClean="0">
                <a:solidFill>
                  <a:schemeClr val="bg1"/>
                </a:solidFill>
                <a:latin typeface="Algerian" pitchFamily="82" charset="0"/>
              </a:rPr>
              <a:t> soy?</a:t>
            </a:r>
            <a:endParaRPr lang="en-US" sz="5400" dirty="0"/>
          </a:p>
        </p:txBody>
      </p:sp>
      <p:pic>
        <p:nvPicPr>
          <p:cNvPr id="3" name="Picture 8" descr="http://t2.gstatic.com/images?q=tbn:czpKcA09y-n-nM:http://www.filmmakermagazine.com/blog/uploaded_images/451px-Salvador_Dali_NYWTS-73243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05000"/>
            <a:ext cx="3962400" cy="47548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800600" y="1447800"/>
            <a:ext cx="3048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Picasso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4724400"/>
            <a:ext cx="33528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Joan </a:t>
            </a:r>
            <a:r>
              <a:rPr lang="en-US" sz="6000" b="1" dirty="0" err="1" smtClean="0"/>
              <a:t>Miró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5715000" y="2971800"/>
            <a:ext cx="27432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C00000"/>
                </a:solidFill>
              </a:rPr>
              <a:t>DALí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3" name="Action Button: Forward or Next 12">
            <a:hlinkClick r:id="rId4" action="ppaction://hlinksldjump" highlightClick="1"/>
          </p:cNvPr>
          <p:cNvSpPr/>
          <p:nvPr/>
        </p:nvSpPr>
        <p:spPr>
          <a:xfrm>
            <a:off x="8153400" y="3352800"/>
            <a:ext cx="7620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Forward or Next 13">
            <a:hlinkClick r:id="rId5" action="ppaction://hlinksldjump" highlightClick="1"/>
          </p:cNvPr>
          <p:cNvSpPr/>
          <p:nvPr/>
        </p:nvSpPr>
        <p:spPr>
          <a:xfrm>
            <a:off x="7696200" y="1752600"/>
            <a:ext cx="5334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Forward or Next 14">
            <a:hlinkClick r:id="rId6" action="ppaction://hlinksldjump" highlightClick="1"/>
          </p:cNvPr>
          <p:cNvSpPr/>
          <p:nvPr/>
        </p:nvSpPr>
        <p:spPr>
          <a:xfrm>
            <a:off x="8077200" y="5105400"/>
            <a:ext cx="7620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hlinkClick r:id="rId7" action="ppaction://hlinksldjump"/>
          </p:cNvPr>
          <p:cNvSpPr/>
          <p:nvPr/>
        </p:nvSpPr>
        <p:spPr>
          <a:xfrm>
            <a:off x="6324600" y="6172200"/>
            <a:ext cx="2438400" cy="6858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SIGUIENTE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4572000" y="6248400"/>
            <a:ext cx="13716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8" action="ppaction://hlinksldjump"/>
              </a:rPr>
              <a:t>VOLVER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t2.gstatic.com/images?q=tbn:czpKcA09y-n-nM:http://www.filmmakermagazine.com/blog/uploaded_images/451px-Salvador_Dali_NYWTS-73243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2103120"/>
            <a:ext cx="3962400" cy="47548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762000" y="762000"/>
            <a:ext cx="6781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¡</a:t>
            </a:r>
            <a:r>
              <a:rPr lang="en-US" sz="6000" dirty="0" err="1" smtClean="0"/>
              <a:t>Sí</a:t>
            </a:r>
            <a:r>
              <a:rPr lang="en-US" sz="6000" dirty="0" smtClean="0"/>
              <a:t>, soy </a:t>
            </a:r>
            <a:r>
              <a:rPr lang="en-US" sz="6000" dirty="0" err="1" smtClean="0"/>
              <a:t>yo</a:t>
            </a:r>
            <a:r>
              <a:rPr lang="en-US" sz="6000" dirty="0" smtClean="0"/>
              <a:t>…….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 rot="9649007" flipH="1" flipV="1">
            <a:off x="5370108" y="651588"/>
            <a:ext cx="2346394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C00000"/>
                </a:solidFill>
              </a:rPr>
              <a:t>DALí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2514600"/>
            <a:ext cx="47244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Escriban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tres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cosas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interesantes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sobre</a:t>
            </a:r>
            <a:r>
              <a:rPr lang="en-US" sz="2400" b="1" dirty="0" smtClean="0">
                <a:solidFill>
                  <a:schemeClr val="bg1"/>
                </a:solidFill>
              </a:rPr>
              <a:t> mi </a:t>
            </a:r>
            <a:r>
              <a:rPr lang="en-US" sz="2400" b="1" dirty="0" err="1" smtClean="0">
                <a:solidFill>
                  <a:schemeClr val="bg1"/>
                </a:solidFill>
              </a:rPr>
              <a:t>vida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por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abajo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4648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548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9" name="Action Button: Back or Previous 8">
            <a:hlinkClick r:id="rId8" action="ppaction://hlinksldjump" highlightClick="1"/>
          </p:cNvPr>
          <p:cNvSpPr/>
          <p:nvPr/>
        </p:nvSpPr>
        <p:spPr>
          <a:xfrm>
            <a:off x="6172200" y="6172200"/>
            <a:ext cx="15240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ction Button: Home 9">
            <a:hlinkClick r:id="rId9" action="ppaction://hlinksldjump" highlightClick="1"/>
          </p:cNvPr>
          <p:cNvSpPr/>
          <p:nvPr/>
        </p:nvSpPr>
        <p:spPr>
          <a:xfrm>
            <a:off x="8382000" y="3048000"/>
            <a:ext cx="7620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p:control spid="28674" name="TextBox1" r:id="rId2" imgW="3886200" imgH="609480"/>
      <p:control spid="28675" name="TextBox2" r:id="rId3" imgW="3886200" imgH="609480"/>
      <p:control spid="28676" name="TextBox3" r:id="rId4" imgW="3886200" imgH="6094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914400" y="5791200"/>
            <a:ext cx="12954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762000" y="5486400"/>
            <a:ext cx="1347216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1143000" y="5562600"/>
            <a:ext cx="10668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2TbVFVZXZbE-xM:http://www.artquotes.net/masters/picasso/picasso_selfport190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286000"/>
            <a:ext cx="3429000" cy="4191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838200"/>
            <a:ext cx="6019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¡</a:t>
            </a:r>
            <a:r>
              <a:rPr lang="en-US" sz="6000" b="1" dirty="0" err="1" smtClean="0">
                <a:solidFill>
                  <a:srgbClr val="C00000"/>
                </a:solidFill>
              </a:rPr>
              <a:t>Sí</a:t>
            </a:r>
            <a:r>
              <a:rPr lang="en-US" sz="6000" b="1" dirty="0" smtClean="0">
                <a:solidFill>
                  <a:srgbClr val="C00000"/>
                </a:solidFill>
              </a:rPr>
              <a:t>, Soy  </a:t>
            </a:r>
            <a:r>
              <a:rPr lang="en-US" sz="6000" b="1" dirty="0" err="1" smtClean="0">
                <a:solidFill>
                  <a:srgbClr val="C00000"/>
                </a:solidFill>
              </a:rPr>
              <a:t>yo</a:t>
            </a:r>
            <a:r>
              <a:rPr lang="en-US" sz="6000" b="1" dirty="0" smtClean="0">
                <a:solidFill>
                  <a:srgbClr val="C00000"/>
                </a:solidFill>
              </a:rPr>
              <a:t>..</a:t>
            </a:r>
          </a:p>
        </p:txBody>
      </p:sp>
      <p:sp>
        <p:nvSpPr>
          <p:cNvPr id="4" name="TextBox 3"/>
          <p:cNvSpPr txBox="1"/>
          <p:nvPr/>
        </p:nvSpPr>
        <p:spPr>
          <a:xfrm rot="1157112">
            <a:off x="5269076" y="879415"/>
            <a:ext cx="248489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Picasso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2514600"/>
            <a:ext cx="47244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Escriban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tres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cosas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interesantes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sobre</a:t>
            </a:r>
            <a:r>
              <a:rPr lang="en-US" sz="2400" b="1" dirty="0" smtClean="0">
                <a:solidFill>
                  <a:schemeClr val="bg1"/>
                </a:solidFill>
              </a:rPr>
              <a:t> mi </a:t>
            </a:r>
            <a:r>
              <a:rPr lang="en-US" sz="2400" b="1" dirty="0" err="1" smtClean="0">
                <a:solidFill>
                  <a:schemeClr val="bg1"/>
                </a:solidFill>
              </a:rPr>
              <a:t>vida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por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abajo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3733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4343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2.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5638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3. </a:t>
            </a:r>
            <a:endParaRPr lang="en-US" dirty="0"/>
          </a:p>
        </p:txBody>
      </p:sp>
      <p:sp>
        <p:nvSpPr>
          <p:cNvPr id="13" name="Action Button: Home 12">
            <a:hlinkClick r:id="rId8" action="ppaction://hlinksldjump" highlightClick="1"/>
          </p:cNvPr>
          <p:cNvSpPr/>
          <p:nvPr/>
        </p:nvSpPr>
        <p:spPr>
          <a:xfrm>
            <a:off x="8458200" y="3124200"/>
            <a:ext cx="6858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Back or Previous 14">
            <a:hlinkClick r:id="rId9" action="ppaction://hlinksldjump" highlightClick="1"/>
          </p:cNvPr>
          <p:cNvSpPr/>
          <p:nvPr/>
        </p:nvSpPr>
        <p:spPr>
          <a:xfrm>
            <a:off x="6019800" y="6324600"/>
            <a:ext cx="11430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p:control spid="30722" name="TextBox1" r:id="rId2" imgW="4343400" imgH="609480"/>
      <p:control spid="30723" name="TextBox2" r:id="rId3" imgW="4343400" imgH="609480"/>
      <p:control spid="30724" name="TextBox3" r:id="rId4" imgW="4343400" imgH="6094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"/>
            <a:ext cx="7543800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lgerian" pitchFamily="82" charset="0"/>
              </a:rPr>
              <a:t>Adivina</a:t>
            </a:r>
            <a:r>
              <a:rPr lang="en-US" sz="5400" dirty="0" smtClean="0">
                <a:solidFill>
                  <a:schemeClr val="bg1"/>
                </a:solidFill>
                <a:latin typeface="Algerian" pitchFamily="82" charset="0"/>
              </a:rPr>
              <a:t> ¿</a:t>
            </a:r>
            <a:r>
              <a:rPr lang="en-US" sz="5400" dirty="0" err="1" smtClean="0">
                <a:solidFill>
                  <a:schemeClr val="bg1"/>
                </a:solidFill>
                <a:latin typeface="Algerian" pitchFamily="82" charset="0"/>
              </a:rPr>
              <a:t>Quién</a:t>
            </a:r>
            <a:r>
              <a:rPr lang="en-US" sz="5400" dirty="0" smtClean="0">
                <a:solidFill>
                  <a:schemeClr val="bg1"/>
                </a:solidFill>
                <a:latin typeface="Algerian" pitchFamily="82" charset="0"/>
              </a:rPr>
              <a:t> soy?</a:t>
            </a:r>
            <a:endParaRPr lang="en-US" sz="5400" dirty="0"/>
          </a:p>
        </p:txBody>
      </p:sp>
      <p:pic>
        <p:nvPicPr>
          <p:cNvPr id="3" name="Picture 2" descr="http://t1.gstatic.com/images?q=tbn:2TbVFVZXZbE-xM:http://www.artquotes.net/masters/picasso/picasso_selfport19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05000"/>
            <a:ext cx="3581400" cy="4191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00600" y="1447800"/>
            <a:ext cx="3048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Picasso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5715000" y="2971800"/>
            <a:ext cx="27432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C00000"/>
                </a:solidFill>
              </a:rPr>
              <a:t>DALí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724400"/>
            <a:ext cx="33528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Joan </a:t>
            </a:r>
            <a:r>
              <a:rPr lang="en-US" sz="6000" b="1" dirty="0" err="1" smtClean="0"/>
              <a:t>Miró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7772400" y="2133600"/>
            <a:ext cx="6858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rId5" action="ppaction://hlinksldjump" highlightClick="1"/>
          </p:cNvPr>
          <p:cNvSpPr/>
          <p:nvPr/>
        </p:nvSpPr>
        <p:spPr>
          <a:xfrm>
            <a:off x="4876800" y="3581400"/>
            <a:ext cx="9144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rId6" action="ppaction://hlinksldjump" highlightClick="1"/>
          </p:cNvPr>
          <p:cNvSpPr/>
          <p:nvPr/>
        </p:nvSpPr>
        <p:spPr>
          <a:xfrm>
            <a:off x="8153400" y="5410200"/>
            <a:ext cx="7620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>
            <a:hlinkClick r:id="rId7" action="ppaction://hlinksldjump"/>
          </p:cNvPr>
          <p:cNvSpPr/>
          <p:nvPr/>
        </p:nvSpPr>
        <p:spPr>
          <a:xfrm>
            <a:off x="6324600" y="6172200"/>
            <a:ext cx="2438400" cy="6858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SIGUIENTE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1066800" y="5562600"/>
            <a:ext cx="9144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2TbVFVZXZbE-xM:http://www.artquotes.net/masters/picasso/picasso_selfport190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143000"/>
            <a:ext cx="1981200" cy="2514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2056" name="Picture 8" descr="http://t2.gstatic.com/images?q=tbn:czpKcA09y-n-nM:http://www.filmmakermagazine.com/blog/uploaded_images/451px-Salvador_Dali_NYWTS-732433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962400"/>
            <a:ext cx="2127249" cy="25908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2060" name="Picture 12" descr="http://t0.gstatic.com/images?q=tbn:IaB8bzBVMFNcyM:http://www.famedpeople.com/pictures/Joan-Mir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4191000"/>
            <a:ext cx="2209800" cy="2438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Rounded Rectangular Callout 5"/>
          <p:cNvSpPr/>
          <p:nvPr/>
        </p:nvSpPr>
        <p:spPr>
          <a:xfrm>
            <a:off x="304800" y="1066800"/>
            <a:ext cx="2590800" cy="2286000"/>
          </a:xfrm>
          <a:prstGeom prst="wedgeRoundRectCallout">
            <a:avLst>
              <a:gd name="adj1" fmla="val 2162"/>
              <a:gd name="adj2" fmla="val 10977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>
                <a:latin typeface="Adobe Caslon Pro Bold"/>
              </a:rPr>
              <a:t>Hola</a:t>
            </a:r>
            <a:r>
              <a:rPr lang="en-US" b="1" dirty="0" smtClean="0">
                <a:latin typeface="Adobe Caslon Pro Bold"/>
              </a:rPr>
              <a:t>.  </a:t>
            </a:r>
            <a:r>
              <a:rPr lang="en-US" b="1" dirty="0" err="1" smtClean="0">
                <a:latin typeface="Adobe Caslon Pro Bold"/>
              </a:rPr>
              <a:t>Yo</a:t>
            </a:r>
            <a:r>
              <a:rPr lang="en-US" b="1" dirty="0" smtClean="0">
                <a:latin typeface="Adobe Caslon Pro Bold"/>
              </a:rPr>
              <a:t> soy </a:t>
            </a:r>
            <a:r>
              <a:rPr lang="en-US" b="1" dirty="0" smtClean="0">
                <a:latin typeface="Castellar" pitchFamily="18" charset="0"/>
              </a:rPr>
              <a:t>Salvador </a:t>
            </a:r>
            <a:r>
              <a:rPr lang="en-US" b="1" dirty="0" err="1" smtClean="0">
                <a:latin typeface="Castellar" pitchFamily="18" charset="0"/>
              </a:rPr>
              <a:t>Dalí</a:t>
            </a:r>
            <a:r>
              <a:rPr lang="en-US" b="1" dirty="0" smtClean="0">
                <a:latin typeface="Castellar" pitchFamily="18" charset="0"/>
              </a:rPr>
              <a:t> </a:t>
            </a:r>
            <a:r>
              <a:rPr lang="en-US" b="1" dirty="0" smtClean="0">
                <a:latin typeface="Adobe Caslon Pro Bold"/>
              </a:rPr>
              <a:t>y </a:t>
            </a:r>
            <a:r>
              <a:rPr lang="en-US" b="1" dirty="0" err="1" smtClean="0">
                <a:latin typeface="Adobe Caslon Pro Bold"/>
              </a:rPr>
              <a:t>quiero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que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hagas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clic</a:t>
            </a:r>
            <a:r>
              <a:rPr lang="en-US" b="1" dirty="0" smtClean="0">
                <a:latin typeface="Adobe Caslon Pro Bold"/>
              </a:rPr>
              <a:t> en mi </a:t>
            </a:r>
            <a:r>
              <a:rPr lang="en-US" b="1" dirty="0" err="1" smtClean="0">
                <a:latin typeface="Adobe Caslon Pro Bold"/>
              </a:rPr>
              <a:t>foto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para</a:t>
            </a:r>
            <a:r>
              <a:rPr lang="en-US" b="1" dirty="0" smtClean="0">
                <a:latin typeface="Adobe Caslon Pro Bold"/>
              </a:rPr>
              <a:t> leer </a:t>
            </a:r>
            <a:r>
              <a:rPr lang="en-US" b="1" dirty="0" err="1" smtClean="0">
                <a:latin typeface="Adobe Caslon Pro Bold"/>
              </a:rPr>
              <a:t>sobre</a:t>
            </a:r>
            <a:r>
              <a:rPr lang="en-US" b="1" dirty="0" smtClean="0">
                <a:latin typeface="Adobe Caslon Pro Bold"/>
              </a:rPr>
              <a:t> mi </a:t>
            </a:r>
            <a:r>
              <a:rPr lang="en-US" b="1" dirty="0" err="1" smtClean="0">
                <a:latin typeface="Adobe Caslon Pro Bold"/>
              </a:rPr>
              <a:t>vida</a:t>
            </a:r>
            <a:endParaRPr lang="en-US" b="1" dirty="0">
              <a:latin typeface="Adobe Caslon Pro Bold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876800" y="685800"/>
            <a:ext cx="4038600" cy="1524000"/>
          </a:xfrm>
          <a:prstGeom prst="wedgeRectCallout">
            <a:avLst>
              <a:gd name="adj1" fmla="val -54088"/>
              <a:gd name="adj2" fmla="val 6219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Hola</a:t>
            </a:r>
            <a:r>
              <a:rPr lang="en-US" dirty="0" smtClean="0"/>
              <a:t>, soy </a:t>
            </a:r>
            <a:r>
              <a:rPr lang="en-US" b="1" dirty="0" smtClean="0"/>
              <a:t>PABLO PICASSO </a:t>
            </a:r>
            <a:r>
              <a:rPr lang="en-US" dirty="0" smtClean="0"/>
              <a:t>y </a:t>
            </a:r>
            <a:r>
              <a:rPr lang="en-US" dirty="0" err="1" smtClean="0"/>
              <a:t>espero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leas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mi arte… </a:t>
            </a:r>
            <a:r>
              <a:rPr lang="en-US" dirty="0" err="1" smtClean="0">
                <a:hlinkClick r:id="rId9"/>
              </a:rPr>
              <a:t>aqu</a:t>
            </a:r>
            <a:r>
              <a:rPr lang="en-US" dirty="0" err="1" smtClean="0"/>
              <a:t>í</a:t>
            </a:r>
            <a:r>
              <a:rPr lang="en-US" dirty="0" smtClean="0"/>
              <a:t> y </a:t>
            </a:r>
            <a:r>
              <a:rPr lang="en-US" dirty="0" err="1" smtClean="0"/>
              <a:t>que</a:t>
            </a:r>
            <a:r>
              <a:rPr lang="en-US" dirty="0" smtClean="0"/>
              <a:t> mires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obras</a:t>
            </a:r>
            <a:r>
              <a:rPr lang="en-US" dirty="0" smtClean="0"/>
              <a:t> en la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smtClean="0">
                <a:hlinkClick r:id="rId10"/>
              </a:rPr>
              <a:t>galleria </a:t>
            </a:r>
            <a:r>
              <a:rPr lang="en-US" dirty="0" smtClean="0"/>
              <a:t>de arte.</a:t>
            </a:r>
          </a:p>
          <a:p>
            <a:pPr algn="ctr"/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olvides</a:t>
            </a:r>
            <a:r>
              <a:rPr lang="en-US" dirty="0" smtClean="0"/>
              <a:t> de </a:t>
            </a:r>
            <a:r>
              <a:rPr lang="en-US" dirty="0" err="1" smtClean="0"/>
              <a:t>mirar</a:t>
            </a:r>
            <a:r>
              <a:rPr lang="en-US" dirty="0" smtClean="0"/>
              <a:t> el </a:t>
            </a:r>
            <a:r>
              <a:rPr lang="en-US" dirty="0" smtClean="0">
                <a:hlinkClick r:id="rId11"/>
              </a:rPr>
              <a:t>video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2667000" y="4114800"/>
            <a:ext cx="1752600" cy="2057400"/>
          </a:xfrm>
          <a:prstGeom prst="cloudCallout">
            <a:avLst>
              <a:gd name="adj1" fmla="val -84097"/>
              <a:gd name="adj2" fmla="val -29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 </a:t>
            </a:r>
            <a:r>
              <a:rPr lang="en-US" dirty="0" err="1" smtClean="0"/>
              <a:t>encuentro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creativo</a:t>
            </a:r>
            <a:r>
              <a:rPr lang="en-US" dirty="0" smtClean="0"/>
              <a:t>... Mires el </a:t>
            </a:r>
            <a:r>
              <a:rPr lang="en-US" dirty="0" smtClean="0">
                <a:hlinkClick r:id="rId12"/>
              </a:rPr>
              <a:t>video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5791200" y="2209800"/>
            <a:ext cx="3124200" cy="1828800"/>
          </a:xfrm>
          <a:prstGeom prst="wedgeEllipseCallout">
            <a:avLst>
              <a:gd name="adj1" fmla="val -35304"/>
              <a:gd name="adj2" fmla="val 9777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/>
              <a:t>Hola</a:t>
            </a:r>
            <a:r>
              <a:rPr lang="en-US" b="1" dirty="0" smtClean="0"/>
              <a:t>, soy </a:t>
            </a:r>
            <a:r>
              <a:rPr lang="en-US" sz="2000" b="1" dirty="0" smtClean="0"/>
              <a:t>Joan </a:t>
            </a:r>
            <a:r>
              <a:rPr lang="en-US" sz="2000" b="1" dirty="0" err="1" smtClean="0"/>
              <a:t>Miró</a:t>
            </a:r>
            <a:r>
              <a:rPr lang="en-US" sz="2000" b="1" dirty="0" smtClean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Haz</a:t>
            </a:r>
            <a:r>
              <a:rPr lang="en-US" b="1" dirty="0" smtClean="0"/>
              <a:t> </a:t>
            </a:r>
            <a:r>
              <a:rPr lang="en-US" b="1" dirty="0" err="1" smtClean="0"/>
              <a:t>clic</a:t>
            </a:r>
            <a:r>
              <a:rPr lang="en-US" b="1" dirty="0" smtClean="0"/>
              <a:t> en la </a:t>
            </a:r>
            <a:r>
              <a:rPr lang="en-US" b="1" dirty="0" err="1" smtClean="0"/>
              <a:t>foto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conocer</a:t>
            </a:r>
            <a:r>
              <a:rPr lang="en-US" b="1" dirty="0" smtClean="0"/>
              <a:t> </a:t>
            </a:r>
            <a:r>
              <a:rPr lang="en-US" b="1" dirty="0" err="1" smtClean="0"/>
              <a:t>mis</a:t>
            </a:r>
            <a:r>
              <a:rPr lang="en-US" b="1" dirty="0" smtClean="0"/>
              <a:t> </a:t>
            </a:r>
            <a:r>
              <a:rPr lang="en-US" b="1" dirty="0" err="1" smtClean="0"/>
              <a:t>obras</a:t>
            </a:r>
            <a:r>
              <a:rPr lang="en-US" b="1" dirty="0" smtClean="0"/>
              <a:t> </a:t>
            </a:r>
            <a:r>
              <a:rPr lang="en-US" b="1" dirty="0" err="1" smtClean="0"/>
              <a:t>maestras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934200" y="4267200"/>
            <a:ext cx="1828800" cy="990600"/>
          </a:xfrm>
          <a:prstGeom prst="wedgeRoundRectCallout">
            <a:avLst>
              <a:gd name="adj1" fmla="val -86724"/>
              <a:gd name="adj2" fmla="val 22443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Mires el </a:t>
            </a:r>
            <a:r>
              <a:rPr lang="en-US" b="1" dirty="0" smtClean="0">
                <a:solidFill>
                  <a:srgbClr val="C00000"/>
                </a:solidFill>
                <a:hlinkClick r:id="rId13"/>
              </a:rPr>
              <a:t>video.  </a:t>
            </a:r>
            <a:r>
              <a:rPr lang="en-US" b="1" dirty="0" smtClean="0">
                <a:solidFill>
                  <a:srgbClr val="C00000"/>
                </a:solidFill>
              </a:rPr>
              <a:t>¡Es </a:t>
            </a:r>
            <a:r>
              <a:rPr lang="en-US" b="1" dirty="0" err="1" smtClean="0">
                <a:solidFill>
                  <a:srgbClr val="C00000"/>
                </a:solidFill>
              </a:rPr>
              <a:t>Fantástico</a:t>
            </a:r>
            <a:r>
              <a:rPr lang="en-US" b="1" dirty="0" smtClean="0">
                <a:solidFill>
                  <a:srgbClr val="C00000"/>
                </a:solidFill>
              </a:rPr>
              <a:t>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457200" y="0"/>
            <a:ext cx="8229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¿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Quiénes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somos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14" name="Right Arrow 13">
            <a:hlinkClick r:id="rId14" action="ppaction://hlinksldjump"/>
          </p:cNvPr>
          <p:cNvSpPr/>
          <p:nvPr/>
        </p:nvSpPr>
        <p:spPr>
          <a:xfrm>
            <a:off x="7010400" y="5867400"/>
            <a:ext cx="2133600" cy="762000"/>
          </a:xfrm>
          <a:prstGeom prst="rightArrow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SIGUIENTE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1066800" y="5562600"/>
            <a:ext cx="9906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60198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C000"/>
                </a:solidFill>
              </a:rPr>
              <a:t>¡</a:t>
            </a:r>
            <a:r>
              <a:rPr lang="en-US" sz="6000" b="1" dirty="0" err="1" smtClean="0">
                <a:solidFill>
                  <a:srgbClr val="FFC000"/>
                </a:solidFill>
              </a:rPr>
              <a:t>Sí</a:t>
            </a:r>
            <a:r>
              <a:rPr lang="en-US" sz="6000" b="1" dirty="0" smtClean="0">
                <a:solidFill>
                  <a:srgbClr val="FFC000"/>
                </a:solidFill>
              </a:rPr>
              <a:t>, Soy  </a:t>
            </a:r>
            <a:r>
              <a:rPr lang="en-US" sz="6000" b="1" dirty="0" err="1" smtClean="0">
                <a:solidFill>
                  <a:srgbClr val="FFC000"/>
                </a:solidFill>
              </a:rPr>
              <a:t>yo</a:t>
            </a:r>
            <a:r>
              <a:rPr lang="en-US" sz="6000" b="1" dirty="0" smtClean="0">
                <a:solidFill>
                  <a:srgbClr val="FFC000"/>
                </a:solidFill>
              </a:rPr>
              <a:t>..</a:t>
            </a:r>
          </a:p>
        </p:txBody>
      </p:sp>
      <p:sp>
        <p:nvSpPr>
          <p:cNvPr id="3" name="TextBox 2"/>
          <p:cNvSpPr txBox="1"/>
          <p:nvPr/>
        </p:nvSpPr>
        <p:spPr>
          <a:xfrm rot="846232">
            <a:off x="4724400" y="838200"/>
            <a:ext cx="33528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Joan </a:t>
            </a:r>
            <a:r>
              <a:rPr lang="en-US" sz="6000" b="1" dirty="0" err="1" smtClean="0"/>
              <a:t>Miró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pic>
        <p:nvPicPr>
          <p:cNvPr id="4" name="Picture 12" descr="http://t0.gstatic.com/images?q=tbn:IaB8bzBVMFNcyM:http://www.famedpeople.com/pictures/Joan-Mir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2286000"/>
            <a:ext cx="3352800" cy="4572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Box 4"/>
          <p:cNvSpPr txBox="1"/>
          <p:nvPr/>
        </p:nvSpPr>
        <p:spPr>
          <a:xfrm>
            <a:off x="4038600" y="2514600"/>
            <a:ext cx="51054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Escriban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tres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cosas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interesantes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sobre</a:t>
            </a:r>
            <a:r>
              <a:rPr lang="en-US" sz="2400" b="1" dirty="0" smtClean="0">
                <a:solidFill>
                  <a:schemeClr val="bg1"/>
                </a:solidFill>
              </a:rPr>
              <a:t> mi </a:t>
            </a:r>
            <a:r>
              <a:rPr lang="en-US" sz="2400" b="1" dirty="0" err="1" smtClean="0">
                <a:solidFill>
                  <a:schemeClr val="bg1"/>
                </a:solidFill>
              </a:rPr>
              <a:t>vida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por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abajo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3962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495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571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3.</a:t>
            </a:r>
            <a:endParaRPr lang="en-US" dirty="0"/>
          </a:p>
        </p:txBody>
      </p:sp>
      <p:sp>
        <p:nvSpPr>
          <p:cNvPr id="9" name="Action Button: Home 8">
            <a:hlinkClick r:id="rId8" action="ppaction://hlinksldjump" highlightClick="1"/>
          </p:cNvPr>
          <p:cNvSpPr/>
          <p:nvPr/>
        </p:nvSpPr>
        <p:spPr>
          <a:xfrm>
            <a:off x="8305800" y="3048000"/>
            <a:ext cx="6096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rId9" action="ppaction://hlinksldjump" highlightClick="1"/>
          </p:cNvPr>
          <p:cNvSpPr/>
          <p:nvPr/>
        </p:nvSpPr>
        <p:spPr>
          <a:xfrm>
            <a:off x="6019800" y="6324600"/>
            <a:ext cx="1447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p:control spid="31746" name="TextBox1" r:id="rId2" imgW="4343400" imgH="609480"/>
      <p:control spid="31747" name="TextBox2" r:id="rId3" imgW="4343400" imgH="609480"/>
      <p:control spid="31748" name="TextBox3" r:id="rId4" imgW="4343400" imgH="6094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"/>
            <a:ext cx="7543800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lgerian" pitchFamily="82" charset="0"/>
              </a:rPr>
              <a:t>Adivina</a:t>
            </a:r>
            <a:r>
              <a:rPr lang="en-US" sz="5400" dirty="0" smtClean="0">
                <a:solidFill>
                  <a:schemeClr val="bg1"/>
                </a:solidFill>
                <a:latin typeface="Algerian" pitchFamily="82" charset="0"/>
              </a:rPr>
              <a:t> ¿</a:t>
            </a:r>
            <a:r>
              <a:rPr lang="en-US" sz="5400" dirty="0" err="1" smtClean="0">
                <a:solidFill>
                  <a:schemeClr val="bg1"/>
                </a:solidFill>
                <a:latin typeface="Algerian" pitchFamily="82" charset="0"/>
              </a:rPr>
              <a:t>Quién</a:t>
            </a:r>
            <a:r>
              <a:rPr lang="en-US" sz="5400" dirty="0" smtClean="0">
                <a:solidFill>
                  <a:schemeClr val="bg1"/>
                </a:solidFill>
                <a:latin typeface="Algerian" pitchFamily="82" charset="0"/>
              </a:rPr>
              <a:t> soy?</a:t>
            </a:r>
            <a:endParaRPr lang="en-US" sz="5400" dirty="0"/>
          </a:p>
        </p:txBody>
      </p:sp>
      <p:pic>
        <p:nvPicPr>
          <p:cNvPr id="3" name="Picture 12" descr="http://t0.gstatic.com/images?q=tbn:IaB8bzBVMFNcyM:http://www.famedpeople.com/pictures/Joan-Mir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057400"/>
            <a:ext cx="3352800" cy="4572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/>
          <p:nvPr/>
        </p:nvSpPr>
        <p:spPr>
          <a:xfrm>
            <a:off x="4800600" y="1447800"/>
            <a:ext cx="3048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Picasso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5715000" y="2971800"/>
            <a:ext cx="27432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C00000"/>
                </a:solidFill>
              </a:rPr>
              <a:t>DALí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724400"/>
            <a:ext cx="33528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Joan </a:t>
            </a:r>
            <a:r>
              <a:rPr lang="en-US" sz="6000" b="1" dirty="0" err="1" smtClean="0"/>
              <a:t>Miró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7772400" y="1905000"/>
            <a:ext cx="6096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rId5" action="ppaction://hlinksldjump" highlightClick="1"/>
          </p:cNvPr>
          <p:cNvSpPr/>
          <p:nvPr/>
        </p:nvSpPr>
        <p:spPr>
          <a:xfrm>
            <a:off x="5105400" y="3505200"/>
            <a:ext cx="8382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rId6" action="ppaction://hlinksldjump" highlightClick="1"/>
          </p:cNvPr>
          <p:cNvSpPr/>
          <p:nvPr/>
        </p:nvSpPr>
        <p:spPr>
          <a:xfrm>
            <a:off x="8229600" y="5334000"/>
            <a:ext cx="7620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hlinkClick r:id="rId7" action="ppaction://hlinksldjump"/>
          </p:cNvPr>
          <p:cNvSpPr/>
          <p:nvPr/>
        </p:nvSpPr>
        <p:spPr>
          <a:xfrm>
            <a:off x="6324600" y="6172200"/>
            <a:ext cx="2438400" cy="6858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SIGUIENTE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1143000" y="5410200"/>
            <a:ext cx="10668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1143000" y="5181600"/>
            <a:ext cx="10668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914400" y="5410200"/>
            <a:ext cx="9144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1.gstatic.com/images?q=tbn:2TbVFVZXZbE-xM:http://www.artquotes.net/masters/picasso/picasso_selfport19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0"/>
            <a:ext cx="2819400" cy="3581400"/>
          </a:xfrm>
          <a:prstGeom prst="rect">
            <a:avLst/>
          </a:prstGeom>
          <a:noFill/>
        </p:spPr>
      </p:pic>
      <p:sp>
        <p:nvSpPr>
          <p:cNvPr id="5" name="Rectangular Callout 4"/>
          <p:cNvSpPr/>
          <p:nvPr/>
        </p:nvSpPr>
        <p:spPr>
          <a:xfrm>
            <a:off x="1371600" y="685800"/>
            <a:ext cx="6477000" cy="1752600"/>
          </a:xfrm>
          <a:prstGeom prst="wedgeRectCallout">
            <a:avLst>
              <a:gd name="adj1" fmla="val -21503"/>
              <a:gd name="adj2" fmla="val 14234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914400"/>
            <a:ext cx="533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¡</a:t>
            </a:r>
            <a:r>
              <a:rPr lang="en-US" sz="4800" b="1" dirty="0" err="1" smtClean="0">
                <a:solidFill>
                  <a:srgbClr val="C00000"/>
                </a:solidFill>
              </a:rPr>
              <a:t>Sí</a:t>
            </a:r>
            <a:r>
              <a:rPr lang="en-US" sz="4800" b="1" dirty="0" smtClean="0">
                <a:solidFill>
                  <a:srgbClr val="C00000"/>
                </a:solidFill>
              </a:rPr>
              <a:t>, BIEN HECHO!</a:t>
            </a:r>
          </a:p>
          <a:p>
            <a:pPr algn="ctr"/>
            <a:r>
              <a:rPr lang="en-US" sz="4400" b="1" dirty="0" smtClean="0"/>
              <a:t>PABLO PICASSO</a:t>
            </a:r>
          </a:p>
          <a:p>
            <a:endParaRPr lang="en-US" sz="44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905000"/>
            <a:ext cx="259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Action Button: Back or Previous 7">
            <a:hlinkClick r:id="rId5" action="ppaction://hlinksldjump" highlightClick="1"/>
          </p:cNvPr>
          <p:cNvSpPr/>
          <p:nvPr/>
        </p:nvSpPr>
        <p:spPr>
          <a:xfrm>
            <a:off x="5791200" y="5638800"/>
            <a:ext cx="13716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3200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2" descr="http://t0.gstatic.com/images?q=tbn:IaB8bzBVMFNcyM:http://www.famedpeople.com/pictures/Joan-Mir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057400"/>
            <a:ext cx="3352800" cy="4572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Oval Callout 3"/>
          <p:cNvSpPr/>
          <p:nvPr/>
        </p:nvSpPr>
        <p:spPr>
          <a:xfrm>
            <a:off x="0" y="-152400"/>
            <a:ext cx="8458200" cy="2438400"/>
          </a:xfrm>
          <a:prstGeom prst="wedgeEllipseCallout">
            <a:avLst>
              <a:gd name="adj1" fmla="val 30536"/>
              <a:gd name="adj2" fmla="val 10986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¡</a:t>
            </a:r>
            <a:r>
              <a:rPr lang="en-US" sz="6000" b="1" dirty="0" err="1" smtClean="0">
                <a:solidFill>
                  <a:srgbClr val="FFFF00"/>
                </a:solidFill>
              </a:rPr>
              <a:t>Sí</a:t>
            </a:r>
            <a:r>
              <a:rPr lang="en-US" sz="6000" b="1" dirty="0" smtClean="0">
                <a:solidFill>
                  <a:srgbClr val="FFFF00"/>
                </a:solidFill>
              </a:rPr>
              <a:t>, BIEN HECHO!</a:t>
            </a:r>
          </a:p>
          <a:p>
            <a:pPr algn="ctr"/>
            <a:r>
              <a:rPr lang="en-US" sz="4800" b="1" dirty="0" smtClean="0"/>
              <a:t>JOAN </a:t>
            </a:r>
            <a:r>
              <a:rPr lang="en-US" sz="4800" b="1" dirty="0" err="1" smtClean="0"/>
              <a:t>MIRó</a:t>
            </a:r>
            <a:endParaRPr lang="en-US" sz="4800" b="1" dirty="0" smtClean="0"/>
          </a:p>
        </p:txBody>
      </p:sp>
      <p:sp>
        <p:nvSpPr>
          <p:cNvPr id="5" name="Action Button: Back or Previous 4">
            <a:hlinkClick r:id="rId5" action="ppaction://hlinksldjump" highlightClick="1"/>
          </p:cNvPr>
          <p:cNvSpPr/>
          <p:nvPr/>
        </p:nvSpPr>
        <p:spPr>
          <a:xfrm>
            <a:off x="1524000" y="5867400"/>
            <a:ext cx="17526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50292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¿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qué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 Te 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parece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?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Escríbalo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por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abajo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91200" y="228600"/>
            <a:ext cx="3048000" cy="1371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¿</a:t>
            </a:r>
            <a:r>
              <a:rPr lang="en-US" sz="2400" b="1" dirty="0" err="1" smtClean="0">
                <a:solidFill>
                  <a:schemeClr val="bg1"/>
                </a:solidFill>
              </a:rPr>
              <a:t>Por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quién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fue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hecho</a:t>
            </a:r>
            <a:r>
              <a:rPr lang="en-US" sz="2400" b="1" dirty="0" smtClean="0">
                <a:solidFill>
                  <a:schemeClr val="bg1"/>
                </a:solidFill>
              </a:rPr>
              <a:t> la </a:t>
            </a:r>
            <a:r>
              <a:rPr lang="en-US" sz="2400" b="1" dirty="0" err="1" smtClean="0">
                <a:solidFill>
                  <a:schemeClr val="bg1"/>
                </a:solidFill>
              </a:rPr>
              <a:t>pintura</a:t>
            </a:r>
            <a:r>
              <a:rPr lang="en-US" sz="2400" b="1" dirty="0" smtClean="0">
                <a:solidFill>
                  <a:schemeClr val="bg1"/>
                </a:solidFill>
              </a:rPr>
              <a:t>?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12" descr="http://t0.gstatic.com/images?q=tbn:IaB8bzBVMFNcyM:http://www.famedpeople.com/pictures/Joan-Mir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676400"/>
            <a:ext cx="2024744" cy="2286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2" descr="http://t1.gstatic.com/images?q=tbn:2TbVFVZXZbE-xM:http://www.artquotes.net/masters/picasso/picasso_selfport190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4038600"/>
            <a:ext cx="1905000" cy="2209800"/>
          </a:xfrm>
          <a:prstGeom prst="rect">
            <a:avLst/>
          </a:prstGeom>
          <a:noFill/>
        </p:spPr>
      </p:pic>
      <p:pic>
        <p:nvPicPr>
          <p:cNvPr id="32772" name="Picture 4" descr="http://crfranke.files.wordpress.com/2009/08/joan-miro-daybreak-tagesanbruc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133600"/>
            <a:ext cx="5181600" cy="4572000"/>
          </a:xfrm>
          <a:prstGeom prst="rect">
            <a:avLst/>
          </a:prstGeom>
          <a:noFill/>
        </p:spPr>
      </p:pic>
      <p:sp>
        <p:nvSpPr>
          <p:cNvPr id="7" name="Action Button: Home 6">
            <a:hlinkClick r:id="rId9" action="ppaction://hlinksldjump" highlightClick="1"/>
          </p:cNvPr>
          <p:cNvSpPr/>
          <p:nvPr/>
        </p:nvSpPr>
        <p:spPr>
          <a:xfrm>
            <a:off x="4495800" y="990600"/>
            <a:ext cx="6858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rId10" action="ppaction://hlinksldjump" highlightClick="1"/>
          </p:cNvPr>
          <p:cNvSpPr/>
          <p:nvPr/>
        </p:nvSpPr>
        <p:spPr>
          <a:xfrm>
            <a:off x="8001000" y="2514600"/>
            <a:ext cx="7620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rId11" action="ppaction://hlinksldjump" highlightClick="1"/>
          </p:cNvPr>
          <p:cNvSpPr/>
          <p:nvPr/>
        </p:nvSpPr>
        <p:spPr>
          <a:xfrm>
            <a:off x="8153400" y="4724400"/>
            <a:ext cx="6858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hlinkClick r:id="rId12" action="ppaction://hlinksldjump"/>
          </p:cNvPr>
          <p:cNvSpPr/>
          <p:nvPr/>
        </p:nvSpPr>
        <p:spPr>
          <a:xfrm>
            <a:off x="6324600" y="6172200"/>
            <a:ext cx="2438400" cy="6858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SIGUIENTE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controls>
      <p:control spid="32770" name="TextBox1" r:id="rId2" imgW="5791320" imgH="457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50292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¿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qué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opinas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?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Escríbalo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por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abajo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91200" y="228600"/>
            <a:ext cx="3048000" cy="1371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¿</a:t>
            </a:r>
            <a:r>
              <a:rPr lang="en-US" sz="2400" b="1" dirty="0" err="1" smtClean="0">
                <a:solidFill>
                  <a:schemeClr val="bg1"/>
                </a:solidFill>
              </a:rPr>
              <a:t>Por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quién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fue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hecho</a:t>
            </a:r>
            <a:r>
              <a:rPr lang="en-US" sz="2400" b="1" dirty="0" smtClean="0">
                <a:solidFill>
                  <a:schemeClr val="bg1"/>
                </a:solidFill>
              </a:rPr>
              <a:t> la </a:t>
            </a:r>
            <a:r>
              <a:rPr lang="en-US" sz="2400" b="1" dirty="0" err="1" smtClean="0">
                <a:solidFill>
                  <a:schemeClr val="bg1"/>
                </a:solidFill>
              </a:rPr>
              <a:t>pintura</a:t>
            </a:r>
            <a:r>
              <a:rPr lang="en-US" sz="2400" b="1" dirty="0" smtClean="0">
                <a:solidFill>
                  <a:schemeClr val="bg1"/>
                </a:solidFill>
              </a:rPr>
              <a:t>?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8" descr="http://t2.gstatic.com/images?q=tbn:czpKcA09y-n-nM:http://www.filmmakermagazine.com/blog/uploaded_images/451px-Salvador_Dali_NYWTS-73243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1600200"/>
            <a:ext cx="1981200" cy="2362200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2TbVFVZXZbE-xM:http://www.artquotes.net/masters/picasso/picasso_selfport190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038600"/>
            <a:ext cx="1981200" cy="2209800"/>
          </a:xfrm>
          <a:prstGeom prst="rect">
            <a:avLst/>
          </a:prstGeom>
          <a:noFill/>
        </p:spPr>
      </p:pic>
      <p:sp>
        <p:nvSpPr>
          <p:cNvPr id="8" name="Action Button: Forward or Next 7">
            <a:hlinkClick r:id="rId8" action="ppaction://hlinksldjump" highlightClick="1"/>
          </p:cNvPr>
          <p:cNvSpPr/>
          <p:nvPr/>
        </p:nvSpPr>
        <p:spPr>
          <a:xfrm>
            <a:off x="8458200" y="4876800"/>
            <a:ext cx="6858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796" name="Picture 4" descr="Guernic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667000"/>
            <a:ext cx="6324600" cy="3657600"/>
          </a:xfrm>
          <a:prstGeom prst="rect">
            <a:avLst/>
          </a:prstGeom>
          <a:noFill/>
        </p:spPr>
      </p:pic>
      <p:sp>
        <p:nvSpPr>
          <p:cNvPr id="10" name="Action Button: Forward or Next 9">
            <a:hlinkClick r:id="rId10" action="ppaction://hlinksldjump" highlightClick="1"/>
          </p:cNvPr>
          <p:cNvSpPr/>
          <p:nvPr/>
        </p:nvSpPr>
        <p:spPr>
          <a:xfrm>
            <a:off x="8382000" y="2362200"/>
            <a:ext cx="7620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hlinkClick r:id="rId11" action="ppaction://hlinksldjump"/>
          </p:cNvPr>
          <p:cNvSpPr/>
          <p:nvPr/>
        </p:nvSpPr>
        <p:spPr>
          <a:xfrm>
            <a:off x="6324600" y="6172200"/>
            <a:ext cx="2438400" cy="6858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hlinkClick r:id="rId12" action="ppaction://hlinksldjump"/>
              </a:rPr>
              <a:t>SIGUIENTE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controls>
      <p:control spid="33794" name="TextBox1" r:id="rId2" imgW="5791320" imgH="6094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2192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6000" dirty="0" err="1" smtClean="0">
                <a:solidFill>
                  <a:schemeClr val="bg1"/>
                </a:solidFill>
                <a:latin typeface="Berlin Sans FB" pitchFamily="34" charset="0"/>
              </a:rPr>
              <a:t>Expresando</a:t>
            </a:r>
            <a:r>
              <a:rPr lang="en-US" sz="60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Berlin Sans FB" pitchFamily="34" charset="0"/>
              </a:rPr>
              <a:t>opiniones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Haz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clic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cada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botón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significado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escuchar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la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expresión</a:t>
            </a:r>
            <a:endParaRPr 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 rot="10470794" flipV="1">
            <a:off x="-6368" y="1560731"/>
            <a:ext cx="4537231" cy="155773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¿Qué te parece?</a:t>
            </a:r>
            <a:endParaRPr kumimoji="0" lang="es-ES_tradnl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lgerian" pitchFamily="8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lgerian" pitchFamily="82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191000" y="4736543"/>
            <a:ext cx="5562600" cy="169277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A decir verdad, me parece...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600" b="1" dirty="0" smtClean="0">
                <a:solidFill>
                  <a:srgbClr val="057108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(+)</a:t>
            </a:r>
            <a:r>
              <a:rPr lang="es-CL" sz="1600" b="1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CL" b="1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Interesante /  maravilloso / formidable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b="1" dirty="0" smtClean="0">
                <a:solidFill>
                  <a:srgbClr val="FF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(-)</a:t>
            </a:r>
            <a:r>
              <a:rPr lang="es-CL" b="1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 pésimo / incomprensible / superficial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sz="1600" b="1" dirty="0" smtClean="0">
              <a:solidFill>
                <a:srgbClr val="000000"/>
              </a:solidFill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sz="1600" b="1" dirty="0" smtClean="0">
              <a:solidFill>
                <a:srgbClr val="000000"/>
              </a:solidFill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372824">
            <a:off x="4923195" y="1753485"/>
            <a:ext cx="4544698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CL" sz="3200" dirty="0">
                <a:solidFill>
                  <a:srgbClr val="002060"/>
                </a:solidFill>
                <a:latin typeface="Arial Black" pitchFamily="34" charset="0"/>
              </a:rPr>
              <a:t>¿Qué opinas de</a:t>
            </a:r>
            <a:r>
              <a:rPr lang="es-CL" sz="3200" dirty="0" smtClean="0">
                <a:solidFill>
                  <a:srgbClr val="002060"/>
                </a:solidFill>
                <a:latin typeface="Arial Black" pitchFamily="34" charset="0"/>
              </a:rPr>
              <a:t>...?</a:t>
            </a:r>
          </a:p>
          <a:p>
            <a:endParaRPr lang="en-US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822641">
            <a:off x="4872437" y="3268392"/>
            <a:ext cx="3918163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FF0000"/>
                </a:solidFill>
                <a:latin typeface="Adobe Caslon Pro Bold" pitchFamily="18" charset="0"/>
              </a:rPr>
              <a:t>(-)</a:t>
            </a:r>
          </a:p>
          <a:p>
            <a:r>
              <a:rPr lang="es-ES_tradnl" sz="3200" b="1" dirty="0" smtClean="0">
                <a:solidFill>
                  <a:srgbClr val="7030A0"/>
                </a:solidFill>
                <a:latin typeface="Adobe Caslon Pro Bold" pitchFamily="18" charset="0"/>
              </a:rPr>
              <a:t>Me </a:t>
            </a:r>
            <a:r>
              <a:rPr lang="es-ES_tradnl" sz="3200" b="1" dirty="0">
                <a:solidFill>
                  <a:srgbClr val="7030A0"/>
                </a:solidFill>
                <a:latin typeface="Adobe Caslon Pro Bold" pitchFamily="18" charset="0"/>
              </a:rPr>
              <a:t>deja(n) </a:t>
            </a:r>
            <a:r>
              <a:rPr lang="es-ES_tradnl" sz="3200" b="1" dirty="0" smtClean="0">
                <a:solidFill>
                  <a:srgbClr val="7030A0"/>
                </a:solidFill>
                <a:latin typeface="Adobe Caslon Pro Bold" pitchFamily="18" charset="0"/>
              </a:rPr>
              <a:t>frío.</a:t>
            </a:r>
            <a:endParaRPr lang="en-US" sz="3200" b="1" dirty="0">
              <a:solidFill>
                <a:srgbClr val="7030A0"/>
              </a:solidFill>
              <a:latin typeface="Adobe Caslon Pro Bold" pitchFamily="18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 rot="21259127">
            <a:off x="799775" y="3257759"/>
            <a:ext cx="3687247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No lo/la soporto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3600" dirty="0" smtClean="0">
                <a:solidFill>
                  <a:srgbClr val="FF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(-)</a:t>
            </a:r>
            <a:endParaRPr kumimoji="0" lang="es-ES_tradnl" sz="12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5181600"/>
            <a:ext cx="4114800" cy="13716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CL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Lo/La encuentro        muy</a:t>
            </a:r>
            <a:r>
              <a:rPr lang="es-CL" sz="3200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….. </a:t>
            </a:r>
            <a:r>
              <a:rPr lang="es-CL" sz="2000" b="1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Creativo / original /  imaginativo /  impresionante </a:t>
            </a:r>
            <a:r>
              <a:rPr lang="es-CL" sz="2000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(+)</a:t>
            </a:r>
            <a:endParaRPr kumimoji="0" lang="es-C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Action Button: Forward or Next 23">
            <a:hlinkClick r:id="" action="ppaction://hlinkshowjump?jump=nextslide" highlightClick="1"/>
          </p:cNvPr>
          <p:cNvSpPr/>
          <p:nvPr/>
        </p:nvSpPr>
        <p:spPr>
          <a:xfrm>
            <a:off x="2133600" y="2590800"/>
            <a:ext cx="6858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rId9" action="ppaction://hlinksldjump" highlightClick="1"/>
          </p:cNvPr>
          <p:cNvSpPr/>
          <p:nvPr/>
        </p:nvSpPr>
        <p:spPr>
          <a:xfrm>
            <a:off x="2819400" y="3962400"/>
            <a:ext cx="6096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rId10" action="ppaction://hlinksldjump" highlightClick="1"/>
          </p:cNvPr>
          <p:cNvSpPr/>
          <p:nvPr/>
        </p:nvSpPr>
        <p:spPr>
          <a:xfrm>
            <a:off x="6934200" y="2362200"/>
            <a:ext cx="6858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Forward or Next 14">
            <a:hlinkClick r:id="rId11" action="ppaction://hlinksldjump" highlightClick="1"/>
          </p:cNvPr>
          <p:cNvSpPr/>
          <p:nvPr/>
        </p:nvSpPr>
        <p:spPr>
          <a:xfrm>
            <a:off x="3048000" y="5334000"/>
            <a:ext cx="6096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Forward or Next 18">
            <a:hlinkClick r:id="rId12" action="ppaction://hlinksldjump" highlightClick="1"/>
          </p:cNvPr>
          <p:cNvSpPr/>
          <p:nvPr/>
        </p:nvSpPr>
        <p:spPr>
          <a:xfrm>
            <a:off x="4800600" y="5943600"/>
            <a:ext cx="8382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Forward or Next 19">
            <a:hlinkClick r:id="rId13" action="ppaction://hlinksldjump" highlightClick="1"/>
          </p:cNvPr>
          <p:cNvSpPr/>
          <p:nvPr/>
        </p:nvSpPr>
        <p:spPr>
          <a:xfrm>
            <a:off x="7467600" y="3657600"/>
            <a:ext cx="609600" cy="3810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hlinkClick r:id="rId14" action="ppaction://hlinksldjump"/>
          </p:cNvPr>
          <p:cNvSpPr/>
          <p:nvPr/>
        </p:nvSpPr>
        <p:spPr>
          <a:xfrm>
            <a:off x="6400800" y="6172200"/>
            <a:ext cx="2438400" cy="6858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hlinkClick r:id="rId15" action="ppaction://hlinksldjump"/>
              </a:rPr>
              <a:t>SIGUIENTE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Action Button: Forward or Next 22">
            <a:hlinkClick r:id="" action="ppaction://hlinkshowjump?jump=nextslide" highlightClick="1"/>
          </p:cNvPr>
          <p:cNvSpPr/>
          <p:nvPr/>
        </p:nvSpPr>
        <p:spPr>
          <a:xfrm flipV="1">
            <a:off x="2590800" y="914400"/>
            <a:ext cx="381000" cy="2286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Sound 24">
            <a:hlinkClick r:id="" action="ppaction://noaction" highlightClick="1">
              <a:snd r:embed="rId16" name="applause.wav"/>
            </a:hlinkClick>
          </p:cNvPr>
          <p:cNvSpPr/>
          <p:nvPr/>
        </p:nvSpPr>
        <p:spPr>
          <a:xfrm>
            <a:off x="6858000" y="838200"/>
            <a:ext cx="304800" cy="38100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que te parece 2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7"/>
          <a:stretch>
            <a:fillRect/>
          </a:stretch>
        </p:blipFill>
        <p:spPr>
          <a:xfrm>
            <a:off x="3200400" y="2590800"/>
            <a:ext cx="304800" cy="304800"/>
          </a:xfrm>
          <a:prstGeom prst="rect">
            <a:avLst/>
          </a:prstGeom>
        </p:spPr>
      </p:pic>
      <p:pic>
        <p:nvPicPr>
          <p:cNvPr id="27" name="que opinas de 20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7"/>
          <a:stretch>
            <a:fillRect/>
          </a:stretch>
        </p:blipFill>
        <p:spPr>
          <a:xfrm>
            <a:off x="7848600" y="2514600"/>
            <a:ext cx="304800" cy="304800"/>
          </a:xfrm>
          <a:prstGeom prst="rect">
            <a:avLst/>
          </a:prstGeom>
        </p:spPr>
      </p:pic>
      <p:pic>
        <p:nvPicPr>
          <p:cNvPr id="28" name="no la soporto 20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7"/>
          <a:stretch>
            <a:fillRect/>
          </a:stretch>
        </p:blipFill>
        <p:spPr>
          <a:xfrm>
            <a:off x="3657600" y="4114800"/>
            <a:ext cx="304800" cy="304800"/>
          </a:xfrm>
          <a:prstGeom prst="rect">
            <a:avLst/>
          </a:prstGeom>
        </p:spPr>
      </p:pic>
      <p:pic>
        <p:nvPicPr>
          <p:cNvPr id="29" name="me deja frio 20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8"/>
          <a:stretch>
            <a:fillRect/>
          </a:stretch>
        </p:blipFill>
        <p:spPr>
          <a:xfrm>
            <a:off x="7848600" y="4114800"/>
            <a:ext cx="304800" cy="304800"/>
          </a:xfrm>
          <a:prstGeom prst="rect">
            <a:avLst/>
          </a:prstGeom>
        </p:spPr>
      </p:pic>
      <p:pic>
        <p:nvPicPr>
          <p:cNvPr id="30" name="la encuentro muy original 20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7"/>
          <a:stretch>
            <a:fillRect/>
          </a:stretch>
        </p:blipFill>
        <p:spPr>
          <a:xfrm>
            <a:off x="3733800" y="5486400"/>
            <a:ext cx="304800" cy="304800"/>
          </a:xfrm>
          <a:prstGeom prst="rect">
            <a:avLst/>
          </a:prstGeom>
        </p:spPr>
      </p:pic>
      <p:pic>
        <p:nvPicPr>
          <p:cNvPr id="31" name="a decir verdad 20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7"/>
          <a:stretch>
            <a:fillRect/>
          </a:stretch>
        </p:blipFill>
        <p:spPr>
          <a:xfrm>
            <a:off x="58674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91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519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466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1728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276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3635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  <p:bldLst>
      <p:bldP spid="16389" grpId="1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>
            <a:off x="990600" y="5334000"/>
            <a:ext cx="12192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914400" y="5410200"/>
            <a:ext cx="9144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1066800" y="5410200"/>
            <a:ext cx="10668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50292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¿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qué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opinas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?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Escríbalo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por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abajo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91200" y="228600"/>
            <a:ext cx="3048000" cy="1371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¿</a:t>
            </a:r>
            <a:r>
              <a:rPr lang="en-US" sz="2400" b="1" dirty="0" err="1" smtClean="0">
                <a:solidFill>
                  <a:schemeClr val="bg1"/>
                </a:solidFill>
              </a:rPr>
              <a:t>Por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quién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fue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hecho</a:t>
            </a:r>
            <a:r>
              <a:rPr lang="en-US" sz="2400" b="1" dirty="0" smtClean="0">
                <a:solidFill>
                  <a:schemeClr val="bg1"/>
                </a:solidFill>
              </a:rPr>
              <a:t> la </a:t>
            </a:r>
            <a:r>
              <a:rPr lang="en-US" sz="2400" b="1" dirty="0" err="1" smtClean="0">
                <a:solidFill>
                  <a:schemeClr val="bg1"/>
                </a:solidFill>
              </a:rPr>
              <a:t>pintura</a:t>
            </a:r>
            <a:r>
              <a:rPr lang="en-US" sz="2400" b="1" dirty="0" smtClean="0">
                <a:solidFill>
                  <a:schemeClr val="bg1"/>
                </a:solidFill>
              </a:rPr>
              <a:t>?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8" descr="http://t2.gstatic.com/images?q=tbn:czpKcA09y-n-nM:http://www.filmmakermagazine.com/blog/uploaded_images/451px-Salvador_Dali_NYWTS-73243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3962400"/>
            <a:ext cx="1981200" cy="2362200"/>
          </a:xfrm>
          <a:prstGeom prst="rect">
            <a:avLst/>
          </a:prstGeom>
          <a:noFill/>
        </p:spPr>
      </p:pic>
      <p:pic>
        <p:nvPicPr>
          <p:cNvPr id="5" name="Picture 12" descr="http://t0.gstatic.com/images?q=tbn:IaB8bzBVMFNcyM:http://www.famedpeople.com/pictures/Joan-Mir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1752600"/>
            <a:ext cx="2024744" cy="2286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5843" name="Picture 3" descr="http://www.msdlists.com/surrealism/images/full%20size/Dali%20Persistence%20of%20Tim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438401"/>
            <a:ext cx="6324600" cy="4419600"/>
          </a:xfrm>
          <a:prstGeom prst="rect">
            <a:avLst/>
          </a:prstGeom>
          <a:noFill/>
        </p:spPr>
      </p:pic>
      <p:sp>
        <p:nvSpPr>
          <p:cNvPr id="8" name="Action Button: Forward or Next 7">
            <a:hlinkClick r:id="rId9" action="ppaction://hlinksldjump" highlightClick="1"/>
          </p:cNvPr>
          <p:cNvSpPr/>
          <p:nvPr/>
        </p:nvSpPr>
        <p:spPr>
          <a:xfrm>
            <a:off x="8534400" y="2514600"/>
            <a:ext cx="6096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rId10" action="ppaction://hlinksldjump" highlightClick="1"/>
          </p:cNvPr>
          <p:cNvSpPr/>
          <p:nvPr/>
        </p:nvSpPr>
        <p:spPr>
          <a:xfrm>
            <a:off x="8458200" y="4876800"/>
            <a:ext cx="6858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>
            <a:hlinkClick r:id="rId11" action="ppaction://hlinksldjump"/>
          </p:cNvPr>
          <p:cNvSpPr/>
          <p:nvPr/>
        </p:nvSpPr>
        <p:spPr>
          <a:xfrm>
            <a:off x="6324600" y="6172200"/>
            <a:ext cx="2438400" cy="6858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hlinkClick r:id="rId12" action="ppaction://hlinksldjump"/>
              </a:rPr>
              <a:t>SIGUIENTE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controls>
      <p:control spid="35841" name="TextBox1" r:id="rId2" imgW="5791320" imgH="6094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50292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¿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qué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te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parece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?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Escríbalo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por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abajo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91200" y="228600"/>
            <a:ext cx="3048000" cy="1371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¿</a:t>
            </a:r>
            <a:r>
              <a:rPr lang="en-US" sz="2400" b="1" dirty="0" err="1" smtClean="0">
                <a:solidFill>
                  <a:schemeClr val="bg1"/>
                </a:solidFill>
              </a:rPr>
              <a:t>Por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quién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fue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hecho</a:t>
            </a:r>
            <a:r>
              <a:rPr lang="en-US" sz="2400" b="1" dirty="0" smtClean="0">
                <a:solidFill>
                  <a:schemeClr val="bg1"/>
                </a:solidFill>
              </a:rPr>
              <a:t> la </a:t>
            </a:r>
            <a:r>
              <a:rPr lang="en-US" sz="2400" b="1" dirty="0" err="1" smtClean="0">
                <a:solidFill>
                  <a:schemeClr val="bg1"/>
                </a:solidFill>
              </a:rPr>
              <a:t>pintura</a:t>
            </a:r>
            <a:r>
              <a:rPr lang="en-US" sz="2400" b="1" dirty="0" smtClean="0">
                <a:solidFill>
                  <a:schemeClr val="bg1"/>
                </a:solidFill>
              </a:rPr>
              <a:t>?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12" descr="http://t0.gstatic.com/images?q=tbn:IaB8bzBVMFNcyM:http://www.famedpeople.com/pictures/Joan-Mir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962400"/>
            <a:ext cx="2024744" cy="2286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2" descr="http://t1.gstatic.com/images?q=tbn:2TbVFVZXZbE-xM:http://www.artquotes.net/masters/picasso/picasso_selfport190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1676400"/>
            <a:ext cx="2057400" cy="2209800"/>
          </a:xfrm>
          <a:prstGeom prst="rect">
            <a:avLst/>
          </a:prstGeom>
          <a:noFill/>
        </p:spPr>
      </p:pic>
      <p:pic>
        <p:nvPicPr>
          <p:cNvPr id="34819" name="Picture 3" descr="http://imagecache5.art.com/p/LRG/7/790/IREI000Z/joan-miro-the-melancholic-singe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438400"/>
            <a:ext cx="5638800" cy="4419600"/>
          </a:xfrm>
          <a:prstGeom prst="rect">
            <a:avLst/>
          </a:prstGeom>
          <a:noFill/>
        </p:spPr>
      </p:pic>
      <p:sp>
        <p:nvSpPr>
          <p:cNvPr id="7" name="Action Button: Forward or Next 6">
            <a:hlinkClick r:id="rId9" action="ppaction://hlinksldjump" highlightClick="1"/>
          </p:cNvPr>
          <p:cNvSpPr/>
          <p:nvPr/>
        </p:nvSpPr>
        <p:spPr>
          <a:xfrm>
            <a:off x="8458200" y="2514600"/>
            <a:ext cx="6858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rId10" action="ppaction://hlinksldjump" highlightClick="1"/>
          </p:cNvPr>
          <p:cNvSpPr/>
          <p:nvPr/>
        </p:nvSpPr>
        <p:spPr>
          <a:xfrm>
            <a:off x="8382000" y="4724400"/>
            <a:ext cx="6096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>
            <a:hlinkClick r:id="rId11" action="ppaction://hlinksldjump"/>
          </p:cNvPr>
          <p:cNvSpPr/>
          <p:nvPr/>
        </p:nvSpPr>
        <p:spPr>
          <a:xfrm>
            <a:off x="6324600" y="6172200"/>
            <a:ext cx="2438400" cy="6858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hlinkClick r:id="rId12" action="ppaction://hlinksldjump"/>
              </a:rPr>
              <a:t>SIGUIENTE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controls>
      <p:control spid="34817" name="TextBox1" r:id="rId2" imgW="5791320" imgH="6094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50292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¿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qué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lgerian" pitchFamily="82" charset="0"/>
              </a:rPr>
              <a:t>opinas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>?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Escríbalo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por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abajo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91200" y="228600"/>
            <a:ext cx="3048000" cy="1371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¿</a:t>
            </a:r>
            <a:r>
              <a:rPr lang="en-US" sz="2400" b="1" dirty="0" err="1" smtClean="0">
                <a:solidFill>
                  <a:schemeClr val="bg1"/>
                </a:solidFill>
              </a:rPr>
              <a:t>Por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quién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fue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hecho</a:t>
            </a:r>
            <a:r>
              <a:rPr lang="en-US" sz="2400" b="1" dirty="0" smtClean="0">
                <a:solidFill>
                  <a:schemeClr val="bg1"/>
                </a:solidFill>
              </a:rPr>
              <a:t> la </a:t>
            </a:r>
            <a:r>
              <a:rPr lang="en-US" sz="2400" b="1" dirty="0" err="1" smtClean="0">
                <a:solidFill>
                  <a:schemeClr val="bg1"/>
                </a:solidFill>
              </a:rPr>
              <a:t>pintura</a:t>
            </a:r>
            <a:r>
              <a:rPr lang="en-US" sz="2400" b="1" dirty="0" smtClean="0">
                <a:solidFill>
                  <a:schemeClr val="bg1"/>
                </a:solidFill>
              </a:rPr>
              <a:t>?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t1.gstatic.com/images?q=tbn:2TbVFVZXZbE-xM:http://www.artquotes.net/masters/picasso/picasso_selfport190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114800"/>
            <a:ext cx="2057400" cy="2209800"/>
          </a:xfrm>
          <a:prstGeom prst="rect">
            <a:avLst/>
          </a:prstGeom>
          <a:noFill/>
        </p:spPr>
      </p:pic>
      <p:pic>
        <p:nvPicPr>
          <p:cNvPr id="5" name="Picture 8" descr="http://t2.gstatic.com/images?q=tbn:czpKcA09y-n-nM:http://www.filmmakermagazine.com/blog/uploaded_images/451px-Salvador_Dali_NYWTS-73243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1752600"/>
            <a:ext cx="2057400" cy="2362200"/>
          </a:xfrm>
          <a:prstGeom prst="rect">
            <a:avLst/>
          </a:prstGeom>
          <a:noFill/>
        </p:spPr>
      </p:pic>
      <p:pic>
        <p:nvPicPr>
          <p:cNvPr id="50180" name="Picture 4" descr="http://pet-portraitartist.com/old-masters/artists-pics/picasso_3musicians192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514600"/>
            <a:ext cx="5943600" cy="4343400"/>
          </a:xfrm>
          <a:prstGeom prst="rect">
            <a:avLst/>
          </a:prstGeom>
          <a:noFill/>
        </p:spPr>
      </p:pic>
      <p:sp>
        <p:nvSpPr>
          <p:cNvPr id="7" name="Action Button: Forward or Next 6">
            <a:hlinkClick r:id="rId9" action="ppaction://hlinksldjump" highlightClick="1"/>
          </p:cNvPr>
          <p:cNvSpPr/>
          <p:nvPr/>
        </p:nvSpPr>
        <p:spPr>
          <a:xfrm>
            <a:off x="8382000" y="2667000"/>
            <a:ext cx="7620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rId10" action="ppaction://hlinksldjump" highlightClick="1"/>
          </p:cNvPr>
          <p:cNvSpPr/>
          <p:nvPr/>
        </p:nvSpPr>
        <p:spPr>
          <a:xfrm>
            <a:off x="8382000" y="5105400"/>
            <a:ext cx="7620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>
            <a:hlinkClick r:id="rId11" action="ppaction://hlinksldjump"/>
          </p:cNvPr>
          <p:cNvSpPr/>
          <p:nvPr/>
        </p:nvSpPr>
        <p:spPr>
          <a:xfrm>
            <a:off x="6324600" y="6172200"/>
            <a:ext cx="2438400" cy="6858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hlinkClick r:id="rId11" action="ppaction://hlinksldjump"/>
              </a:rPr>
              <a:t>SIGUIENTE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controls>
      <p:control spid="50178" name="TextBox1" r:id="rId2" imgW="5791320" imgH="6094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990600" y="5334000"/>
            <a:ext cx="12192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990600" y="5334000"/>
            <a:ext cx="1066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934200" cy="55092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¡AY!  Lo </a:t>
            </a:r>
            <a:r>
              <a:rPr lang="en-US" sz="8800" dirty="0" err="1" smtClean="0"/>
              <a:t>siento</a:t>
            </a:r>
            <a:r>
              <a:rPr lang="en-US" sz="8800" dirty="0" smtClean="0"/>
              <a:t>.  INCORRECTO</a:t>
            </a:r>
          </a:p>
          <a:p>
            <a:pPr algn="ctr"/>
            <a:endParaRPr lang="en-US" sz="8800" dirty="0" smtClean="0"/>
          </a:p>
          <a:p>
            <a:pPr algn="ctr"/>
            <a:endParaRPr lang="en-US" sz="88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1066800" y="5334000"/>
            <a:ext cx="11430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3200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2" descr="http://t0.gstatic.com/images?q=tbn:IaB8bzBVMFNcyM:http://www.famedpeople.com/pictures/Joan-Mir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057400"/>
            <a:ext cx="3352800" cy="4572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Oval Callout 3"/>
          <p:cNvSpPr/>
          <p:nvPr/>
        </p:nvSpPr>
        <p:spPr>
          <a:xfrm>
            <a:off x="0" y="-152400"/>
            <a:ext cx="8458200" cy="2438400"/>
          </a:xfrm>
          <a:prstGeom prst="wedgeEllipseCallout">
            <a:avLst>
              <a:gd name="adj1" fmla="val 30536"/>
              <a:gd name="adj2" fmla="val 10986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¡</a:t>
            </a:r>
            <a:r>
              <a:rPr lang="en-US" sz="6000" b="1" dirty="0" err="1" smtClean="0">
                <a:solidFill>
                  <a:srgbClr val="FFFF00"/>
                </a:solidFill>
              </a:rPr>
              <a:t>Sí</a:t>
            </a:r>
            <a:r>
              <a:rPr lang="en-US" sz="6000" b="1" dirty="0" smtClean="0">
                <a:solidFill>
                  <a:srgbClr val="FFFF00"/>
                </a:solidFill>
              </a:rPr>
              <a:t>, BIEN HECHO!</a:t>
            </a:r>
          </a:p>
          <a:p>
            <a:pPr algn="ctr"/>
            <a:r>
              <a:rPr lang="en-US" sz="4800" b="1" dirty="0" smtClean="0"/>
              <a:t>JOAN </a:t>
            </a:r>
            <a:r>
              <a:rPr lang="en-US" sz="4800" b="1" dirty="0" err="1" smtClean="0"/>
              <a:t>MIRó</a:t>
            </a:r>
            <a:endParaRPr lang="en-US" sz="4800" b="1" dirty="0" smtClean="0"/>
          </a:p>
        </p:txBody>
      </p:sp>
      <p:sp>
        <p:nvSpPr>
          <p:cNvPr id="6" name="Action Button: Back or Previous 5">
            <a:hlinkClick r:id="rId5" action="ppaction://hlinksldjump" highlightClick="1"/>
          </p:cNvPr>
          <p:cNvSpPr/>
          <p:nvPr/>
        </p:nvSpPr>
        <p:spPr>
          <a:xfrm>
            <a:off x="1828800" y="5943600"/>
            <a:ext cx="11430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334967">
            <a:off x="370231" y="1315913"/>
            <a:ext cx="7929643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b="1" dirty="0" smtClean="0">
              <a:solidFill>
                <a:srgbClr val="C00000"/>
              </a:solidFill>
              <a:latin typeface="Algerian" pitchFamily="82" charset="0"/>
            </a:endParaRPr>
          </a:p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lgerian" pitchFamily="82" charset="0"/>
              </a:rPr>
              <a:t>What do you think of it?</a:t>
            </a:r>
          </a:p>
          <a:p>
            <a:pPr algn="ctr"/>
            <a:endParaRPr lang="en-US" sz="6000" b="1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3962400" y="4191000"/>
            <a:ext cx="914400" cy="685800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t2.gstatic.com/images?q=tbn:czpKcA09y-n-nM:http://www.filmmakermagazine.com/blog/uploaded_images/451px-Salvador_Dali_NYWTS-73243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667000"/>
            <a:ext cx="3962400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ounded Rectangular Callout 2"/>
          <p:cNvSpPr/>
          <p:nvPr/>
        </p:nvSpPr>
        <p:spPr>
          <a:xfrm>
            <a:off x="0" y="0"/>
            <a:ext cx="8305800" cy="2438400"/>
          </a:xfrm>
          <a:prstGeom prst="wedgeRoundRectCallout">
            <a:avLst>
              <a:gd name="adj1" fmla="val -7609"/>
              <a:gd name="adj2" fmla="val 12766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¡</a:t>
            </a:r>
            <a:r>
              <a:rPr lang="en-US" sz="4800" b="1" dirty="0" err="1" smtClean="0">
                <a:solidFill>
                  <a:srgbClr val="C00000"/>
                </a:solidFill>
              </a:rPr>
              <a:t>Sí</a:t>
            </a:r>
            <a:r>
              <a:rPr lang="en-US" sz="4800" b="1" dirty="0" smtClean="0">
                <a:solidFill>
                  <a:srgbClr val="C00000"/>
                </a:solidFill>
              </a:rPr>
              <a:t>, BIEN HECHO!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SALVADOR </a:t>
            </a:r>
            <a:r>
              <a:rPr lang="en-US" sz="4800" b="1" dirty="0" err="1" smtClean="0">
                <a:solidFill>
                  <a:srgbClr val="C00000"/>
                </a:solidFill>
              </a:rPr>
              <a:t>DALĺ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-914400"/>
            <a:ext cx="259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ction Button: Back or Previous 5">
            <a:hlinkClick r:id="rId5" action="ppaction://hlinksldjump" highlightClick="1"/>
          </p:cNvPr>
          <p:cNvSpPr/>
          <p:nvPr/>
        </p:nvSpPr>
        <p:spPr>
          <a:xfrm>
            <a:off x="609600" y="5943600"/>
            <a:ext cx="12954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1.gstatic.com/images?q=tbn:2TbVFVZXZbE-xM:http://www.artquotes.net/masters/picasso/picasso_selfport19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0"/>
            <a:ext cx="2819400" cy="3581400"/>
          </a:xfrm>
          <a:prstGeom prst="rect">
            <a:avLst/>
          </a:prstGeom>
          <a:noFill/>
        </p:spPr>
      </p:pic>
      <p:sp>
        <p:nvSpPr>
          <p:cNvPr id="5" name="Rectangular Callout 4"/>
          <p:cNvSpPr/>
          <p:nvPr/>
        </p:nvSpPr>
        <p:spPr>
          <a:xfrm>
            <a:off x="1371600" y="685800"/>
            <a:ext cx="6477000" cy="1752600"/>
          </a:xfrm>
          <a:prstGeom prst="wedgeRectCallout">
            <a:avLst>
              <a:gd name="adj1" fmla="val -21503"/>
              <a:gd name="adj2" fmla="val 14234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914400"/>
            <a:ext cx="533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¡</a:t>
            </a:r>
            <a:r>
              <a:rPr lang="en-US" sz="4800" b="1" dirty="0" err="1" smtClean="0">
                <a:solidFill>
                  <a:srgbClr val="C00000"/>
                </a:solidFill>
              </a:rPr>
              <a:t>Sí</a:t>
            </a:r>
            <a:r>
              <a:rPr lang="en-US" sz="4800" b="1" dirty="0" smtClean="0">
                <a:solidFill>
                  <a:srgbClr val="C00000"/>
                </a:solidFill>
              </a:rPr>
              <a:t>, BIEN HECHO!</a:t>
            </a:r>
          </a:p>
          <a:p>
            <a:pPr algn="ctr"/>
            <a:r>
              <a:rPr lang="en-US" sz="4400" b="1" dirty="0" smtClean="0"/>
              <a:t>PABLO PICASSO</a:t>
            </a:r>
          </a:p>
          <a:p>
            <a:endParaRPr lang="en-US" sz="44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905000"/>
            <a:ext cx="3657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Action Button: Back or Previous 8">
            <a:hlinkClick r:id="rId5" action="ppaction://hlinksldjump" highlightClick="1"/>
          </p:cNvPr>
          <p:cNvSpPr/>
          <p:nvPr/>
        </p:nvSpPr>
        <p:spPr>
          <a:xfrm>
            <a:off x="4724400" y="5791200"/>
            <a:ext cx="16002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720197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¡FANTÁSTICO!   </a:t>
            </a:r>
          </a:p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Ahora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sabes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quiénes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somos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 descr="http://t1.gstatic.com/images?q=tbn:2TbVFVZXZbE-xM:http://www.artquotes.net/masters/picasso/picasso_selfport19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19400"/>
            <a:ext cx="2219528" cy="2819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pic>
        <p:nvPicPr>
          <p:cNvPr id="4" name="Picture 8" descr="http://t2.gstatic.com/images?q=tbn:czpKcA09y-n-nM:http://www.filmmakermagazine.com/blog/uploaded_images/451px-Salvador_Dali_NYWTS-73243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419600"/>
            <a:ext cx="2438400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12" descr="http://t0.gstatic.com/images?q=tbn:IaB8bzBVMFNcyM:http://www.famedpeople.com/pictures/Joan-Mir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2362200"/>
            <a:ext cx="2362200" cy="2971800"/>
          </a:xfrm>
          <a:prstGeom prst="rect">
            <a:avLst/>
          </a:prstGeom>
          <a:noFill/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2209800"/>
            <a:ext cx="3047999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Action Button: Home 7">
            <a:hlinkClick r:id="rId9" action="ppaction://hlinksldjump" highlightClick="1"/>
          </p:cNvPr>
          <p:cNvSpPr/>
          <p:nvPr/>
        </p:nvSpPr>
        <p:spPr>
          <a:xfrm>
            <a:off x="6477000" y="6019800"/>
            <a:ext cx="16002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2TbVFVZXZbE-xM:http://www.artquotes.net/masters/picasso/picasso_selfport190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143000"/>
            <a:ext cx="1981200" cy="2514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2056" name="Picture 8" descr="http://t2.gstatic.com/images?q=tbn:czpKcA09y-n-nM:http://www.filmmakermagazine.com/blog/uploaded_images/451px-Salvador_Dali_NYWTS-732433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962400"/>
            <a:ext cx="2127249" cy="25908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2060" name="Picture 12" descr="http://t0.gstatic.com/images?q=tbn:IaB8bzBVMFNcyM:http://www.famedpeople.com/pictures/Joan-Mir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4191000"/>
            <a:ext cx="2209800" cy="2438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Rounded Rectangular Callout 5"/>
          <p:cNvSpPr/>
          <p:nvPr/>
        </p:nvSpPr>
        <p:spPr>
          <a:xfrm>
            <a:off x="304800" y="1066800"/>
            <a:ext cx="2590800" cy="2286000"/>
          </a:xfrm>
          <a:prstGeom prst="wedgeRoundRectCallout">
            <a:avLst>
              <a:gd name="adj1" fmla="val 2162"/>
              <a:gd name="adj2" fmla="val 10977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>
                <a:latin typeface="Adobe Caslon Pro Bold"/>
              </a:rPr>
              <a:t>Hola</a:t>
            </a:r>
            <a:r>
              <a:rPr lang="en-US" b="1" dirty="0" smtClean="0">
                <a:latin typeface="Adobe Caslon Pro Bold"/>
              </a:rPr>
              <a:t>.  </a:t>
            </a:r>
            <a:r>
              <a:rPr lang="en-US" b="1" dirty="0" err="1" smtClean="0">
                <a:latin typeface="Adobe Caslon Pro Bold"/>
              </a:rPr>
              <a:t>Yo</a:t>
            </a:r>
            <a:r>
              <a:rPr lang="en-US" b="1" dirty="0" smtClean="0">
                <a:latin typeface="Adobe Caslon Pro Bold"/>
              </a:rPr>
              <a:t> soy </a:t>
            </a:r>
            <a:r>
              <a:rPr lang="en-US" b="1" dirty="0" smtClean="0">
                <a:latin typeface="Castellar" pitchFamily="18" charset="0"/>
              </a:rPr>
              <a:t>Salvador </a:t>
            </a:r>
            <a:r>
              <a:rPr lang="en-US" b="1" dirty="0" err="1" smtClean="0">
                <a:latin typeface="Castellar" pitchFamily="18" charset="0"/>
              </a:rPr>
              <a:t>Dalí</a:t>
            </a:r>
            <a:r>
              <a:rPr lang="en-US" b="1" dirty="0" smtClean="0">
                <a:latin typeface="Castellar" pitchFamily="18" charset="0"/>
              </a:rPr>
              <a:t> </a:t>
            </a:r>
            <a:r>
              <a:rPr lang="en-US" b="1" dirty="0" smtClean="0">
                <a:latin typeface="Adobe Caslon Pro Bold"/>
              </a:rPr>
              <a:t>y </a:t>
            </a:r>
            <a:r>
              <a:rPr lang="en-US" b="1" dirty="0" err="1" smtClean="0">
                <a:latin typeface="Adobe Caslon Pro Bold"/>
              </a:rPr>
              <a:t>quiero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que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hagas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clic</a:t>
            </a:r>
            <a:r>
              <a:rPr lang="en-US" b="1" dirty="0" smtClean="0">
                <a:latin typeface="Adobe Caslon Pro Bold"/>
              </a:rPr>
              <a:t> en mi </a:t>
            </a:r>
            <a:r>
              <a:rPr lang="en-US" b="1" dirty="0" err="1" smtClean="0">
                <a:latin typeface="Adobe Caslon Pro Bold"/>
              </a:rPr>
              <a:t>foto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para</a:t>
            </a:r>
            <a:r>
              <a:rPr lang="en-US" b="1" dirty="0" smtClean="0">
                <a:latin typeface="Adobe Caslon Pro Bold"/>
              </a:rPr>
              <a:t> leer </a:t>
            </a:r>
            <a:r>
              <a:rPr lang="en-US" b="1" dirty="0" err="1" smtClean="0">
                <a:latin typeface="Adobe Caslon Pro Bold"/>
              </a:rPr>
              <a:t>sobre</a:t>
            </a:r>
            <a:r>
              <a:rPr lang="en-US" b="1" dirty="0" smtClean="0">
                <a:latin typeface="Adobe Caslon Pro Bold"/>
              </a:rPr>
              <a:t> mi </a:t>
            </a:r>
            <a:r>
              <a:rPr lang="en-US" b="1" dirty="0" err="1" smtClean="0">
                <a:latin typeface="Adobe Caslon Pro Bold"/>
              </a:rPr>
              <a:t>vida</a:t>
            </a:r>
            <a:endParaRPr lang="en-US" b="1" dirty="0">
              <a:latin typeface="Adobe Caslon Pro Bold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876800" y="685800"/>
            <a:ext cx="4038600" cy="1524000"/>
          </a:xfrm>
          <a:prstGeom prst="wedgeRectCallout">
            <a:avLst>
              <a:gd name="adj1" fmla="val -54088"/>
              <a:gd name="adj2" fmla="val 6219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Hola</a:t>
            </a:r>
            <a:r>
              <a:rPr lang="en-US" dirty="0" smtClean="0"/>
              <a:t>, soy </a:t>
            </a:r>
            <a:r>
              <a:rPr lang="en-US" b="1" dirty="0" smtClean="0"/>
              <a:t>PABLO PICASSO </a:t>
            </a:r>
            <a:r>
              <a:rPr lang="en-US" dirty="0" smtClean="0"/>
              <a:t>y </a:t>
            </a:r>
            <a:r>
              <a:rPr lang="en-US" dirty="0" err="1" smtClean="0"/>
              <a:t>espero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leas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mi arte… </a:t>
            </a:r>
            <a:r>
              <a:rPr lang="en-US" dirty="0" err="1" smtClean="0">
                <a:hlinkClick r:id="rId9"/>
              </a:rPr>
              <a:t>aqu</a:t>
            </a:r>
            <a:r>
              <a:rPr lang="en-US" dirty="0" err="1" smtClean="0"/>
              <a:t>í</a:t>
            </a:r>
            <a:r>
              <a:rPr lang="en-US" dirty="0" smtClean="0"/>
              <a:t> y </a:t>
            </a:r>
            <a:r>
              <a:rPr lang="en-US" dirty="0" err="1" smtClean="0"/>
              <a:t>que</a:t>
            </a:r>
            <a:r>
              <a:rPr lang="en-US" dirty="0" smtClean="0"/>
              <a:t> mires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obras</a:t>
            </a:r>
            <a:r>
              <a:rPr lang="en-US" dirty="0" smtClean="0"/>
              <a:t> en la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smtClean="0">
                <a:hlinkClick r:id="rId10"/>
              </a:rPr>
              <a:t>galleria </a:t>
            </a:r>
            <a:r>
              <a:rPr lang="en-US" dirty="0" smtClean="0"/>
              <a:t>de arte.</a:t>
            </a:r>
          </a:p>
          <a:p>
            <a:pPr algn="ctr"/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olvides</a:t>
            </a:r>
            <a:r>
              <a:rPr lang="en-US" dirty="0" smtClean="0"/>
              <a:t> de </a:t>
            </a:r>
            <a:r>
              <a:rPr lang="en-US" dirty="0" err="1" smtClean="0"/>
              <a:t>mirar</a:t>
            </a:r>
            <a:r>
              <a:rPr lang="en-US" dirty="0" smtClean="0"/>
              <a:t> el </a:t>
            </a:r>
            <a:r>
              <a:rPr lang="en-US" dirty="0" smtClean="0">
                <a:hlinkClick r:id="rId11"/>
              </a:rPr>
              <a:t>video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2667000" y="4114800"/>
            <a:ext cx="1752600" cy="2057400"/>
          </a:xfrm>
          <a:prstGeom prst="cloudCallout">
            <a:avLst>
              <a:gd name="adj1" fmla="val -84097"/>
              <a:gd name="adj2" fmla="val -29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 </a:t>
            </a:r>
            <a:r>
              <a:rPr lang="en-US" dirty="0" err="1" smtClean="0"/>
              <a:t>encuentro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creativo</a:t>
            </a:r>
            <a:r>
              <a:rPr lang="en-US" dirty="0" smtClean="0"/>
              <a:t>... Mires el </a:t>
            </a:r>
            <a:r>
              <a:rPr lang="en-US" dirty="0" smtClean="0">
                <a:hlinkClick r:id="rId12"/>
              </a:rPr>
              <a:t>video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5791200" y="2209800"/>
            <a:ext cx="3124200" cy="1828800"/>
          </a:xfrm>
          <a:prstGeom prst="wedgeEllipseCallout">
            <a:avLst>
              <a:gd name="adj1" fmla="val -35304"/>
              <a:gd name="adj2" fmla="val 9777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/>
              <a:t>Hola</a:t>
            </a:r>
            <a:r>
              <a:rPr lang="en-US" b="1" dirty="0" smtClean="0"/>
              <a:t>, soy </a:t>
            </a:r>
            <a:r>
              <a:rPr lang="en-US" sz="2000" b="1" dirty="0" smtClean="0"/>
              <a:t>Joan </a:t>
            </a:r>
            <a:r>
              <a:rPr lang="en-US" sz="2000" b="1" dirty="0" err="1" smtClean="0"/>
              <a:t>Miró</a:t>
            </a:r>
            <a:r>
              <a:rPr lang="en-US" sz="2000" b="1" dirty="0" smtClean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Haz</a:t>
            </a:r>
            <a:r>
              <a:rPr lang="en-US" b="1" dirty="0" smtClean="0"/>
              <a:t> </a:t>
            </a:r>
            <a:r>
              <a:rPr lang="en-US" b="1" dirty="0" err="1" smtClean="0"/>
              <a:t>clic</a:t>
            </a:r>
            <a:r>
              <a:rPr lang="en-US" b="1" dirty="0" smtClean="0"/>
              <a:t> en la </a:t>
            </a:r>
            <a:r>
              <a:rPr lang="en-US" b="1" dirty="0" err="1" smtClean="0"/>
              <a:t>foto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conocer</a:t>
            </a:r>
            <a:r>
              <a:rPr lang="en-US" b="1" dirty="0" smtClean="0"/>
              <a:t> </a:t>
            </a:r>
            <a:r>
              <a:rPr lang="en-US" b="1" dirty="0" err="1" smtClean="0"/>
              <a:t>mis</a:t>
            </a:r>
            <a:r>
              <a:rPr lang="en-US" b="1" dirty="0" smtClean="0"/>
              <a:t> </a:t>
            </a:r>
            <a:r>
              <a:rPr lang="en-US" b="1" dirty="0" err="1" smtClean="0"/>
              <a:t>obras</a:t>
            </a:r>
            <a:r>
              <a:rPr lang="en-US" b="1" dirty="0" smtClean="0"/>
              <a:t> </a:t>
            </a:r>
            <a:r>
              <a:rPr lang="en-US" b="1" dirty="0" err="1" smtClean="0"/>
              <a:t>maestras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934200" y="4267200"/>
            <a:ext cx="1828800" cy="990600"/>
          </a:xfrm>
          <a:prstGeom prst="wedgeRoundRectCallout">
            <a:avLst>
              <a:gd name="adj1" fmla="val -86724"/>
              <a:gd name="adj2" fmla="val 22443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Mires el </a:t>
            </a:r>
            <a:r>
              <a:rPr lang="en-US" b="1" dirty="0" smtClean="0">
                <a:solidFill>
                  <a:srgbClr val="C00000"/>
                </a:solidFill>
                <a:hlinkClick r:id="rId13"/>
              </a:rPr>
              <a:t>video.  </a:t>
            </a:r>
            <a:r>
              <a:rPr lang="en-US" b="1" dirty="0" smtClean="0">
                <a:solidFill>
                  <a:srgbClr val="C00000"/>
                </a:solidFill>
              </a:rPr>
              <a:t>¡Es </a:t>
            </a:r>
            <a:r>
              <a:rPr lang="en-US" b="1" dirty="0" err="1" smtClean="0">
                <a:solidFill>
                  <a:srgbClr val="C00000"/>
                </a:solidFill>
              </a:rPr>
              <a:t>Fantástico</a:t>
            </a:r>
            <a:r>
              <a:rPr lang="en-US" b="1" dirty="0" smtClean="0">
                <a:solidFill>
                  <a:srgbClr val="C00000"/>
                </a:solidFill>
              </a:rPr>
              <a:t>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457200" y="0"/>
            <a:ext cx="8229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¿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Quiénes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somos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13" name="Action Button: Back or Previous 12">
            <a:hlinkClick r:id="rId14" action="ppaction://hlinksldjump" highlightClick="1"/>
          </p:cNvPr>
          <p:cNvSpPr/>
          <p:nvPr/>
        </p:nvSpPr>
        <p:spPr>
          <a:xfrm>
            <a:off x="7543800" y="5791200"/>
            <a:ext cx="1219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2TbVFVZXZbE-xM:http://www.artquotes.net/masters/picasso/picasso_selfport190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143000"/>
            <a:ext cx="1981200" cy="2514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2056" name="Picture 8" descr="http://t2.gstatic.com/images?q=tbn:czpKcA09y-n-nM:http://www.filmmakermagazine.com/blog/uploaded_images/451px-Salvador_Dali_NYWTS-732433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962400"/>
            <a:ext cx="2127249" cy="25908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2060" name="Picture 12" descr="http://t0.gstatic.com/images?q=tbn:IaB8bzBVMFNcyM:http://www.famedpeople.com/pictures/Joan-Mir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4191000"/>
            <a:ext cx="2209800" cy="2438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Rounded Rectangular Callout 5"/>
          <p:cNvSpPr/>
          <p:nvPr/>
        </p:nvSpPr>
        <p:spPr>
          <a:xfrm>
            <a:off x="304800" y="1066800"/>
            <a:ext cx="2590800" cy="2286000"/>
          </a:xfrm>
          <a:prstGeom prst="wedgeRoundRectCallout">
            <a:avLst>
              <a:gd name="adj1" fmla="val 2162"/>
              <a:gd name="adj2" fmla="val 10977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>
                <a:latin typeface="Adobe Caslon Pro Bold"/>
              </a:rPr>
              <a:t>Hola</a:t>
            </a:r>
            <a:r>
              <a:rPr lang="en-US" b="1" dirty="0" smtClean="0">
                <a:latin typeface="Adobe Caslon Pro Bold"/>
              </a:rPr>
              <a:t>.  </a:t>
            </a:r>
            <a:r>
              <a:rPr lang="en-US" b="1" dirty="0" err="1" smtClean="0">
                <a:latin typeface="Adobe Caslon Pro Bold"/>
              </a:rPr>
              <a:t>Yo</a:t>
            </a:r>
            <a:r>
              <a:rPr lang="en-US" b="1" dirty="0" smtClean="0">
                <a:latin typeface="Adobe Caslon Pro Bold"/>
              </a:rPr>
              <a:t> soy </a:t>
            </a:r>
            <a:r>
              <a:rPr lang="en-US" b="1" dirty="0" smtClean="0">
                <a:latin typeface="Castellar" pitchFamily="18" charset="0"/>
              </a:rPr>
              <a:t>Salvador </a:t>
            </a:r>
            <a:r>
              <a:rPr lang="en-US" b="1" dirty="0" err="1" smtClean="0">
                <a:latin typeface="Castellar" pitchFamily="18" charset="0"/>
              </a:rPr>
              <a:t>Dalí</a:t>
            </a:r>
            <a:r>
              <a:rPr lang="en-US" b="1" dirty="0" smtClean="0">
                <a:latin typeface="Castellar" pitchFamily="18" charset="0"/>
              </a:rPr>
              <a:t> </a:t>
            </a:r>
            <a:r>
              <a:rPr lang="en-US" b="1" dirty="0" smtClean="0">
                <a:latin typeface="Adobe Caslon Pro Bold"/>
              </a:rPr>
              <a:t>y </a:t>
            </a:r>
            <a:r>
              <a:rPr lang="en-US" b="1" dirty="0" err="1" smtClean="0">
                <a:latin typeface="Adobe Caslon Pro Bold"/>
              </a:rPr>
              <a:t>quiero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que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hagas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clic</a:t>
            </a:r>
            <a:r>
              <a:rPr lang="en-US" b="1" dirty="0" smtClean="0">
                <a:latin typeface="Adobe Caslon Pro Bold"/>
              </a:rPr>
              <a:t> en mi </a:t>
            </a:r>
            <a:r>
              <a:rPr lang="en-US" b="1" dirty="0" err="1" smtClean="0">
                <a:latin typeface="Adobe Caslon Pro Bold"/>
              </a:rPr>
              <a:t>foto</a:t>
            </a:r>
            <a:r>
              <a:rPr lang="en-US" b="1" dirty="0" smtClean="0">
                <a:latin typeface="Adobe Caslon Pro Bold"/>
              </a:rPr>
              <a:t> </a:t>
            </a:r>
            <a:r>
              <a:rPr lang="en-US" b="1" dirty="0" err="1" smtClean="0">
                <a:latin typeface="Adobe Caslon Pro Bold"/>
              </a:rPr>
              <a:t>para</a:t>
            </a:r>
            <a:r>
              <a:rPr lang="en-US" b="1" dirty="0" smtClean="0">
                <a:latin typeface="Adobe Caslon Pro Bold"/>
              </a:rPr>
              <a:t> leer </a:t>
            </a:r>
            <a:r>
              <a:rPr lang="en-US" b="1" dirty="0" err="1" smtClean="0">
                <a:latin typeface="Adobe Caslon Pro Bold"/>
              </a:rPr>
              <a:t>sobre</a:t>
            </a:r>
            <a:r>
              <a:rPr lang="en-US" b="1" dirty="0" smtClean="0">
                <a:latin typeface="Adobe Caslon Pro Bold"/>
              </a:rPr>
              <a:t> mi </a:t>
            </a:r>
            <a:r>
              <a:rPr lang="en-US" b="1" dirty="0" err="1" smtClean="0">
                <a:latin typeface="Adobe Caslon Pro Bold"/>
              </a:rPr>
              <a:t>vida</a:t>
            </a:r>
            <a:endParaRPr lang="en-US" b="1" dirty="0">
              <a:latin typeface="Adobe Caslon Pro Bold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876800" y="685800"/>
            <a:ext cx="4038600" cy="1524000"/>
          </a:xfrm>
          <a:prstGeom prst="wedgeRectCallout">
            <a:avLst>
              <a:gd name="adj1" fmla="val -54088"/>
              <a:gd name="adj2" fmla="val 6219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Hola</a:t>
            </a:r>
            <a:r>
              <a:rPr lang="en-US" dirty="0" smtClean="0"/>
              <a:t>, soy </a:t>
            </a:r>
            <a:r>
              <a:rPr lang="en-US" b="1" dirty="0" smtClean="0"/>
              <a:t>PABLO PICASSO </a:t>
            </a:r>
            <a:r>
              <a:rPr lang="en-US" dirty="0" smtClean="0"/>
              <a:t>y </a:t>
            </a:r>
            <a:r>
              <a:rPr lang="en-US" dirty="0" err="1" smtClean="0"/>
              <a:t>espero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leas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mi arte… </a:t>
            </a:r>
            <a:r>
              <a:rPr lang="en-US" dirty="0" err="1" smtClean="0">
                <a:hlinkClick r:id="rId9"/>
              </a:rPr>
              <a:t>aqu</a:t>
            </a:r>
            <a:r>
              <a:rPr lang="en-US" dirty="0" err="1" smtClean="0"/>
              <a:t>í</a:t>
            </a:r>
            <a:r>
              <a:rPr lang="en-US" dirty="0" smtClean="0"/>
              <a:t> y </a:t>
            </a:r>
            <a:r>
              <a:rPr lang="en-US" dirty="0" err="1" smtClean="0"/>
              <a:t>que</a:t>
            </a:r>
            <a:r>
              <a:rPr lang="en-US" dirty="0" smtClean="0"/>
              <a:t> mires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obras</a:t>
            </a:r>
            <a:r>
              <a:rPr lang="en-US" dirty="0" smtClean="0"/>
              <a:t> en la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smtClean="0">
                <a:hlinkClick r:id="rId10"/>
              </a:rPr>
              <a:t>galleria </a:t>
            </a:r>
            <a:r>
              <a:rPr lang="en-US" dirty="0" smtClean="0"/>
              <a:t>de arte.</a:t>
            </a:r>
          </a:p>
          <a:p>
            <a:pPr algn="ctr"/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olvides</a:t>
            </a:r>
            <a:r>
              <a:rPr lang="en-US" dirty="0" smtClean="0"/>
              <a:t> de </a:t>
            </a:r>
            <a:r>
              <a:rPr lang="en-US" dirty="0" err="1" smtClean="0"/>
              <a:t>mirar</a:t>
            </a:r>
            <a:r>
              <a:rPr lang="en-US" dirty="0" smtClean="0"/>
              <a:t> el </a:t>
            </a:r>
            <a:r>
              <a:rPr lang="en-US" dirty="0" smtClean="0">
                <a:hlinkClick r:id="rId11"/>
              </a:rPr>
              <a:t>video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2667000" y="4114800"/>
            <a:ext cx="1752600" cy="2057400"/>
          </a:xfrm>
          <a:prstGeom prst="cloudCallout">
            <a:avLst>
              <a:gd name="adj1" fmla="val -84097"/>
              <a:gd name="adj2" fmla="val -29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 </a:t>
            </a:r>
            <a:r>
              <a:rPr lang="en-US" dirty="0" err="1" smtClean="0"/>
              <a:t>encuentro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creativo</a:t>
            </a:r>
            <a:r>
              <a:rPr lang="en-US" dirty="0" smtClean="0"/>
              <a:t>... Mires el </a:t>
            </a:r>
            <a:r>
              <a:rPr lang="en-US" dirty="0" smtClean="0">
                <a:hlinkClick r:id="rId12"/>
              </a:rPr>
              <a:t>video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5791200" y="2209800"/>
            <a:ext cx="3124200" cy="1828800"/>
          </a:xfrm>
          <a:prstGeom prst="wedgeEllipseCallout">
            <a:avLst>
              <a:gd name="adj1" fmla="val -35304"/>
              <a:gd name="adj2" fmla="val 9777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/>
              <a:t>Hola</a:t>
            </a:r>
            <a:r>
              <a:rPr lang="en-US" b="1" dirty="0" smtClean="0"/>
              <a:t>, soy </a:t>
            </a:r>
            <a:r>
              <a:rPr lang="en-US" sz="2000" b="1" dirty="0" smtClean="0"/>
              <a:t>Joan </a:t>
            </a:r>
            <a:r>
              <a:rPr lang="en-US" sz="2000" b="1" dirty="0" err="1" smtClean="0"/>
              <a:t>Miró</a:t>
            </a:r>
            <a:r>
              <a:rPr lang="en-US" sz="2000" b="1" dirty="0" smtClean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Haz</a:t>
            </a:r>
            <a:r>
              <a:rPr lang="en-US" b="1" dirty="0" smtClean="0"/>
              <a:t> </a:t>
            </a:r>
            <a:r>
              <a:rPr lang="en-US" b="1" dirty="0" err="1" smtClean="0"/>
              <a:t>clic</a:t>
            </a:r>
            <a:r>
              <a:rPr lang="en-US" b="1" dirty="0" smtClean="0"/>
              <a:t> en la </a:t>
            </a:r>
            <a:r>
              <a:rPr lang="en-US" b="1" dirty="0" err="1" smtClean="0"/>
              <a:t>foto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conocer</a:t>
            </a:r>
            <a:r>
              <a:rPr lang="en-US" b="1" dirty="0" smtClean="0"/>
              <a:t> </a:t>
            </a:r>
            <a:r>
              <a:rPr lang="en-US" b="1" dirty="0" err="1" smtClean="0"/>
              <a:t>mis</a:t>
            </a:r>
            <a:r>
              <a:rPr lang="en-US" b="1" dirty="0" smtClean="0"/>
              <a:t> </a:t>
            </a:r>
            <a:r>
              <a:rPr lang="en-US" b="1" dirty="0" err="1" smtClean="0"/>
              <a:t>obras</a:t>
            </a:r>
            <a:r>
              <a:rPr lang="en-US" b="1" dirty="0" smtClean="0"/>
              <a:t> </a:t>
            </a:r>
            <a:r>
              <a:rPr lang="en-US" b="1" dirty="0" err="1" smtClean="0"/>
              <a:t>maestras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934200" y="4267200"/>
            <a:ext cx="1828800" cy="990600"/>
          </a:xfrm>
          <a:prstGeom prst="wedgeRoundRectCallout">
            <a:avLst>
              <a:gd name="adj1" fmla="val -86724"/>
              <a:gd name="adj2" fmla="val 22443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Mires el </a:t>
            </a:r>
            <a:r>
              <a:rPr lang="en-US" b="1" dirty="0" smtClean="0">
                <a:solidFill>
                  <a:srgbClr val="C00000"/>
                </a:solidFill>
                <a:hlinkClick r:id="rId13"/>
              </a:rPr>
              <a:t>video.  </a:t>
            </a:r>
            <a:r>
              <a:rPr lang="en-US" b="1" dirty="0" smtClean="0">
                <a:solidFill>
                  <a:srgbClr val="C00000"/>
                </a:solidFill>
              </a:rPr>
              <a:t>¡Es </a:t>
            </a:r>
            <a:r>
              <a:rPr lang="en-US" b="1" dirty="0" err="1" smtClean="0">
                <a:solidFill>
                  <a:srgbClr val="C00000"/>
                </a:solidFill>
              </a:rPr>
              <a:t>Fantástico</a:t>
            </a:r>
            <a:r>
              <a:rPr lang="en-US" b="1" dirty="0" smtClean="0">
                <a:solidFill>
                  <a:srgbClr val="C00000"/>
                </a:solidFill>
              </a:rPr>
              <a:t>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457200" y="0"/>
            <a:ext cx="8229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¿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Quiénes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somos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13" name="Action Button: Back or Previous 12">
            <a:hlinkClick r:id="rId14" action="ppaction://hlinksldjump" highlightClick="1"/>
          </p:cNvPr>
          <p:cNvSpPr/>
          <p:nvPr/>
        </p:nvSpPr>
        <p:spPr>
          <a:xfrm>
            <a:off x="7543800" y="5791200"/>
            <a:ext cx="1219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2192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6000" dirty="0" err="1" smtClean="0">
                <a:solidFill>
                  <a:schemeClr val="bg1"/>
                </a:solidFill>
                <a:latin typeface="Berlin Sans FB" pitchFamily="34" charset="0"/>
              </a:rPr>
              <a:t>Expresando</a:t>
            </a:r>
            <a:r>
              <a:rPr lang="en-US" sz="60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Berlin Sans FB" pitchFamily="34" charset="0"/>
              </a:rPr>
              <a:t>opiniones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Haz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clic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cada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botón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significado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escuchar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la </a:t>
            </a:r>
            <a:r>
              <a:rPr lang="en-US" sz="1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expresión</a:t>
            </a:r>
            <a:endParaRPr 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 rot="10470794" flipV="1">
            <a:off x="-6368" y="1560731"/>
            <a:ext cx="4537231" cy="155773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¿Qué te parece?</a:t>
            </a:r>
            <a:endParaRPr kumimoji="0" lang="es-ES_tradnl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lgerian" pitchFamily="8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lgerian" pitchFamily="82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191000" y="4736543"/>
            <a:ext cx="5562600" cy="169277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A decir verdad, me parece...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600" b="1" dirty="0" smtClean="0">
                <a:solidFill>
                  <a:srgbClr val="057108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(+)</a:t>
            </a:r>
            <a:r>
              <a:rPr lang="es-CL" sz="1600" b="1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CL" b="1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Interesante /  maravilloso / formidable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b="1" dirty="0" smtClean="0">
                <a:solidFill>
                  <a:srgbClr val="FF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(-)</a:t>
            </a:r>
            <a:r>
              <a:rPr lang="es-CL" b="1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 pésimo / incomprensible / superficial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sz="1600" b="1" dirty="0" smtClean="0">
              <a:solidFill>
                <a:srgbClr val="000000"/>
              </a:solidFill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sz="1600" b="1" dirty="0" smtClean="0">
              <a:solidFill>
                <a:srgbClr val="000000"/>
              </a:solidFill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372824">
            <a:off x="4923195" y="1753485"/>
            <a:ext cx="4544698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CL" sz="3200" dirty="0">
                <a:solidFill>
                  <a:srgbClr val="002060"/>
                </a:solidFill>
                <a:latin typeface="Arial Black" pitchFamily="34" charset="0"/>
              </a:rPr>
              <a:t>¿Qué opinas de</a:t>
            </a:r>
            <a:r>
              <a:rPr lang="es-CL" sz="3200" dirty="0" smtClean="0">
                <a:solidFill>
                  <a:srgbClr val="002060"/>
                </a:solidFill>
                <a:latin typeface="Arial Black" pitchFamily="34" charset="0"/>
              </a:rPr>
              <a:t>...?</a:t>
            </a:r>
          </a:p>
          <a:p>
            <a:endParaRPr lang="en-US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822641">
            <a:off x="4911242" y="3304601"/>
            <a:ext cx="3918163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FF0000"/>
                </a:solidFill>
                <a:latin typeface="Adobe Caslon Pro Bold" pitchFamily="18" charset="0"/>
              </a:rPr>
              <a:t>(-)</a:t>
            </a:r>
          </a:p>
          <a:p>
            <a:r>
              <a:rPr lang="es-ES_tradnl" sz="3200" b="1" dirty="0" smtClean="0">
                <a:solidFill>
                  <a:srgbClr val="7030A0"/>
                </a:solidFill>
                <a:latin typeface="Adobe Caslon Pro Bold" pitchFamily="18" charset="0"/>
              </a:rPr>
              <a:t>Me </a:t>
            </a:r>
            <a:r>
              <a:rPr lang="es-ES_tradnl" sz="3200" b="1" dirty="0">
                <a:solidFill>
                  <a:srgbClr val="7030A0"/>
                </a:solidFill>
                <a:latin typeface="Adobe Caslon Pro Bold" pitchFamily="18" charset="0"/>
              </a:rPr>
              <a:t>deja(n) </a:t>
            </a:r>
            <a:r>
              <a:rPr lang="es-ES_tradnl" sz="3200" b="1" dirty="0" smtClean="0">
                <a:solidFill>
                  <a:srgbClr val="7030A0"/>
                </a:solidFill>
                <a:latin typeface="Adobe Caslon Pro Bold" pitchFamily="18" charset="0"/>
              </a:rPr>
              <a:t>frío.</a:t>
            </a:r>
            <a:endParaRPr lang="en-US" sz="3200" b="1" dirty="0">
              <a:solidFill>
                <a:srgbClr val="7030A0"/>
              </a:solidFill>
              <a:latin typeface="Adobe Caslon Pro Bold" pitchFamily="18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 rot="21259127">
            <a:off x="799775" y="3257759"/>
            <a:ext cx="3687247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No lo/la soporto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3600" dirty="0" smtClean="0">
                <a:solidFill>
                  <a:srgbClr val="FF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(-)</a:t>
            </a:r>
            <a:endParaRPr kumimoji="0" lang="es-ES_tradnl" sz="12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5181600"/>
            <a:ext cx="4114800" cy="13716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CL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Lo/La encuentro        muy</a:t>
            </a:r>
            <a:r>
              <a:rPr lang="es-CL" sz="3200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….. </a:t>
            </a:r>
            <a:r>
              <a:rPr lang="es-CL" sz="2000" b="1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Creativo / original /  imaginativo /  impresionante </a:t>
            </a:r>
            <a:r>
              <a:rPr lang="es-CL" sz="2000" dirty="0" smtClean="0">
                <a:solidFill>
                  <a:srgbClr val="0000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(+)</a:t>
            </a:r>
            <a:endParaRPr kumimoji="0" lang="es-C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Action Button: Forward or Next 23">
            <a:hlinkClick r:id="" action="ppaction://hlinkshowjump?jump=nextslide" highlightClick="1"/>
          </p:cNvPr>
          <p:cNvSpPr/>
          <p:nvPr/>
        </p:nvSpPr>
        <p:spPr>
          <a:xfrm>
            <a:off x="2133600" y="2590800"/>
            <a:ext cx="6858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rId3" action="ppaction://hlinksldjump" highlightClick="1"/>
          </p:cNvPr>
          <p:cNvSpPr/>
          <p:nvPr/>
        </p:nvSpPr>
        <p:spPr>
          <a:xfrm>
            <a:off x="2819400" y="3962400"/>
            <a:ext cx="6096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rId4" action="ppaction://hlinksldjump" highlightClick="1"/>
          </p:cNvPr>
          <p:cNvSpPr/>
          <p:nvPr/>
        </p:nvSpPr>
        <p:spPr>
          <a:xfrm>
            <a:off x="6934200" y="2362200"/>
            <a:ext cx="6858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Forward or Next 14">
            <a:hlinkClick r:id="rId5" action="ppaction://hlinksldjump" highlightClick="1"/>
          </p:cNvPr>
          <p:cNvSpPr/>
          <p:nvPr/>
        </p:nvSpPr>
        <p:spPr>
          <a:xfrm>
            <a:off x="3048000" y="5334000"/>
            <a:ext cx="6096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Forward or Next 18">
            <a:hlinkClick r:id="rId6" action="ppaction://hlinksldjump" highlightClick="1"/>
          </p:cNvPr>
          <p:cNvSpPr/>
          <p:nvPr/>
        </p:nvSpPr>
        <p:spPr>
          <a:xfrm>
            <a:off x="4800600" y="5943600"/>
            <a:ext cx="8382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Forward or Next 19">
            <a:hlinkClick r:id="rId7" action="ppaction://hlinksldjump" highlightClick="1"/>
          </p:cNvPr>
          <p:cNvSpPr/>
          <p:nvPr/>
        </p:nvSpPr>
        <p:spPr>
          <a:xfrm>
            <a:off x="7467600" y="3657600"/>
            <a:ext cx="6096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Forward or Next 22">
            <a:hlinkClick r:id="" action="ppaction://hlinkshowjump?jump=nextslide" highlightClick="1"/>
          </p:cNvPr>
          <p:cNvSpPr/>
          <p:nvPr/>
        </p:nvSpPr>
        <p:spPr>
          <a:xfrm flipV="1">
            <a:off x="2590800" y="914400"/>
            <a:ext cx="381000" cy="2286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Sound 24">
            <a:hlinkClick r:id="" action="ppaction://noaction" highlightClick="1">
              <a:snd r:embed="rId8" name="applause.wav"/>
            </a:hlinkClick>
          </p:cNvPr>
          <p:cNvSpPr/>
          <p:nvPr/>
        </p:nvSpPr>
        <p:spPr>
          <a:xfrm>
            <a:off x="6858000" y="838200"/>
            <a:ext cx="304800" cy="38100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Sound 26">
            <a:hlinkClick r:id="" action="ppaction://noaction" highlightClick="1">
              <a:snd r:embed="rId8" name="applause.wav"/>
            </a:hlinkClick>
          </p:cNvPr>
          <p:cNvSpPr/>
          <p:nvPr/>
        </p:nvSpPr>
        <p:spPr>
          <a:xfrm>
            <a:off x="5791200" y="6019800"/>
            <a:ext cx="304800" cy="38100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Sound 27">
            <a:hlinkClick r:id="" action="ppaction://noaction" highlightClick="1">
              <a:snd r:embed="rId8" name="applause.wav"/>
            </a:hlinkClick>
          </p:cNvPr>
          <p:cNvSpPr/>
          <p:nvPr/>
        </p:nvSpPr>
        <p:spPr>
          <a:xfrm>
            <a:off x="3733800" y="5410200"/>
            <a:ext cx="304800" cy="38100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Sound 28">
            <a:hlinkClick r:id="" action="ppaction://noaction" highlightClick="1">
              <a:snd r:embed="rId8" name="applause.wav"/>
            </a:hlinkClick>
          </p:cNvPr>
          <p:cNvSpPr/>
          <p:nvPr/>
        </p:nvSpPr>
        <p:spPr>
          <a:xfrm>
            <a:off x="8305800" y="3733800"/>
            <a:ext cx="304800" cy="38100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Sound 29">
            <a:hlinkClick r:id="" action="ppaction://noaction" highlightClick="1">
              <a:snd r:embed="rId8" name="applause.wav"/>
            </a:hlinkClick>
          </p:cNvPr>
          <p:cNvSpPr/>
          <p:nvPr/>
        </p:nvSpPr>
        <p:spPr>
          <a:xfrm>
            <a:off x="3733800" y="3962400"/>
            <a:ext cx="304800" cy="38100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Sound 30">
            <a:hlinkClick r:id="" action="ppaction://noaction" highlightClick="1">
              <a:snd r:embed="rId8" name="applause.wav"/>
            </a:hlinkClick>
          </p:cNvPr>
          <p:cNvSpPr/>
          <p:nvPr/>
        </p:nvSpPr>
        <p:spPr>
          <a:xfrm>
            <a:off x="3124200" y="2514600"/>
            <a:ext cx="304800" cy="38100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Sound 31">
            <a:hlinkClick r:id="" action="ppaction://noaction" highlightClick="1">
              <a:snd r:embed="rId8" name="applause.wav"/>
            </a:hlinkClick>
          </p:cNvPr>
          <p:cNvSpPr/>
          <p:nvPr/>
        </p:nvSpPr>
        <p:spPr>
          <a:xfrm>
            <a:off x="7772400" y="2514600"/>
            <a:ext cx="304800" cy="38100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Back or Previous 25">
            <a:hlinkClick r:id="rId9" action="ppaction://hlinksldjump" highlightClick="1"/>
          </p:cNvPr>
          <p:cNvSpPr/>
          <p:nvPr/>
        </p:nvSpPr>
        <p:spPr>
          <a:xfrm>
            <a:off x="7467600" y="6400800"/>
            <a:ext cx="9906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 rot="20662047">
            <a:off x="1041232" y="729175"/>
            <a:ext cx="7022354" cy="51348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I can’t stand it</a:t>
            </a:r>
            <a:endParaRPr lang="en-US" sz="3600" b="1" dirty="0" smtClean="0">
              <a:solidFill>
                <a:srgbClr val="00B0F0"/>
              </a:solidFill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4648200" y="4191000"/>
            <a:ext cx="1447800" cy="685800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497791">
            <a:off x="762000" y="914400"/>
            <a:ext cx="7239000" cy="489364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8000" b="1" dirty="0" smtClean="0">
                <a:solidFill>
                  <a:srgbClr val="002060"/>
                </a:solidFill>
              </a:rPr>
              <a:t>What do you think of…..?</a:t>
            </a:r>
          </a:p>
          <a:p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4191000" y="5029200"/>
            <a:ext cx="1371600" cy="838200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88544">
            <a:off x="261250" y="-18269"/>
            <a:ext cx="8944516" cy="62478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</a:rPr>
              <a:t>To tell the truth it strikes me as……</a:t>
            </a:r>
          </a:p>
          <a:p>
            <a:r>
              <a:rPr lang="en-US" sz="4000" b="1" dirty="0" smtClean="0">
                <a:solidFill>
                  <a:srgbClr val="057108"/>
                </a:solidFill>
              </a:rPr>
              <a:t>(+)</a:t>
            </a:r>
            <a:r>
              <a:rPr lang="en-US" sz="4000" b="1" dirty="0" smtClean="0">
                <a:solidFill>
                  <a:srgbClr val="002060"/>
                </a:solidFill>
              </a:rPr>
              <a:t> Interesting / marvelous / stupendous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(-)</a:t>
            </a:r>
            <a:r>
              <a:rPr lang="en-US" sz="4000" b="1" dirty="0" smtClean="0">
                <a:solidFill>
                  <a:srgbClr val="002060"/>
                </a:solidFill>
              </a:rPr>
              <a:t> terrible / incomprehensible / superficial</a:t>
            </a:r>
          </a:p>
          <a:p>
            <a:endParaRPr lang="en-US" sz="8000" b="1" dirty="0">
              <a:solidFill>
                <a:srgbClr val="002060"/>
              </a:solidFill>
            </a:endParaRPr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6019800" y="4724400"/>
            <a:ext cx="1447800" cy="762000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714558">
            <a:off x="1143000" y="304800"/>
            <a:ext cx="6629400" cy="550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7030A0"/>
                </a:solidFill>
                <a:latin typeface="Arial Black" pitchFamily="34" charset="0"/>
              </a:rPr>
              <a:t>It doesn’t do anything for me.</a:t>
            </a:r>
            <a:endParaRPr lang="en-US" sz="8800" dirty="0"/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6096000" y="5257800"/>
            <a:ext cx="1219200" cy="838200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380581">
            <a:off x="966722" y="-371232"/>
            <a:ext cx="7539581" cy="6863417"/>
          </a:xfrm>
          <a:prstGeom prst="rect">
            <a:avLst/>
          </a:prstGeom>
          <a:solidFill>
            <a:srgbClr val="0099CC"/>
          </a:solidFill>
        </p:spPr>
        <p:txBody>
          <a:bodyPr wrap="square" rtlCol="0">
            <a:spAutoFit/>
          </a:bodyPr>
          <a:lstStyle/>
          <a:p>
            <a:endParaRPr lang="en-US" sz="7200" b="1" dirty="0" smtClean="0"/>
          </a:p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I find It to be very……….</a:t>
            </a:r>
          </a:p>
          <a:p>
            <a:pPr algn="ctr"/>
            <a:r>
              <a:rPr lang="en-US" sz="4000" b="1" dirty="0" smtClean="0">
                <a:solidFill>
                  <a:srgbClr val="FFC000"/>
                </a:solidFill>
              </a:rPr>
              <a:t>Creative / original </a:t>
            </a:r>
          </a:p>
          <a:p>
            <a:pPr algn="ctr"/>
            <a:r>
              <a:rPr lang="en-US" sz="4000" b="1" dirty="0" smtClean="0">
                <a:solidFill>
                  <a:srgbClr val="FFC000"/>
                </a:solidFill>
              </a:rPr>
              <a:t>Imaginative / impressive</a:t>
            </a:r>
          </a:p>
          <a:p>
            <a:pPr algn="ctr"/>
            <a:r>
              <a:rPr lang="en-US" sz="7200" b="1" dirty="0" smtClean="0">
                <a:solidFill>
                  <a:srgbClr val="FFC000"/>
                </a:solidFill>
              </a:rPr>
              <a:t> </a:t>
            </a:r>
          </a:p>
          <a:p>
            <a:endParaRPr lang="en-US" sz="7200" b="1" dirty="0"/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6553200" y="5029200"/>
            <a:ext cx="990600" cy="762000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807</Words>
  <Application>Microsoft Office PowerPoint</Application>
  <PresentationFormat>On-screen Show (4:3)</PresentationFormat>
  <Paragraphs>173</Paragraphs>
  <Slides>46</Slides>
  <Notes>6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Los Artistas Famosos del Mundo Hispanohablante</vt:lpstr>
      <vt:lpstr>Slide 2</vt:lpstr>
      <vt:lpstr>Expresando opiniones Haz clic en cada botón         para ver el significado y para escuchar      la expresión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Expresando opiniones Haz clic en cada botón         para ver el significado y para escuchar      la expresión</vt:lpstr>
      <vt:lpstr>Slide 46</vt:lpstr>
    </vt:vector>
  </TitlesOfParts>
  <Company>FM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Arte Hispano</dc:title>
  <dc:creator>FM Schools</dc:creator>
  <cp:lastModifiedBy>VirtualTestPC</cp:lastModifiedBy>
  <cp:revision>122</cp:revision>
  <dcterms:created xsi:type="dcterms:W3CDTF">2009-10-31T20:38:15Z</dcterms:created>
  <dcterms:modified xsi:type="dcterms:W3CDTF">2009-11-10T22:27:31Z</dcterms:modified>
</cp:coreProperties>
</file>